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handoutMasterIdLst>
    <p:handoutMasterId r:id="rId85"/>
  </p:handoutMasterIdLst>
  <p:sldIdLst>
    <p:sldId id="916" r:id="rId2"/>
    <p:sldId id="1495" r:id="rId3"/>
    <p:sldId id="1644" r:id="rId4"/>
    <p:sldId id="1538" r:id="rId5"/>
    <p:sldId id="1498" r:id="rId6"/>
    <p:sldId id="1499" r:id="rId7"/>
    <p:sldId id="1636" r:id="rId8"/>
    <p:sldId id="1591" r:id="rId9"/>
    <p:sldId id="1592" r:id="rId10"/>
    <p:sldId id="1593" r:id="rId11"/>
    <p:sldId id="1617" r:id="rId12"/>
    <p:sldId id="1541" r:id="rId13"/>
    <p:sldId id="1574" r:id="rId14"/>
    <p:sldId id="1606" r:id="rId15"/>
    <p:sldId id="1543" r:id="rId16"/>
    <p:sldId id="1544" r:id="rId17"/>
    <p:sldId id="1509" r:id="rId18"/>
    <p:sldId id="1576" r:id="rId19"/>
    <p:sldId id="1511" r:id="rId20"/>
    <p:sldId id="1512" r:id="rId21"/>
    <p:sldId id="1515" r:id="rId22"/>
    <p:sldId id="1516" r:id="rId23"/>
    <p:sldId id="1524" r:id="rId24"/>
    <p:sldId id="1605" r:id="rId25"/>
    <p:sldId id="1526" r:id="rId26"/>
    <p:sldId id="1582" r:id="rId27"/>
    <p:sldId id="1646" r:id="rId28"/>
    <p:sldId id="1508" r:id="rId29"/>
    <p:sldId id="1692" r:id="rId30"/>
    <p:sldId id="1608" r:id="rId31"/>
    <p:sldId id="1610" r:id="rId32"/>
    <p:sldId id="1684" r:id="rId33"/>
    <p:sldId id="1685" r:id="rId34"/>
    <p:sldId id="1686" r:id="rId35"/>
    <p:sldId id="1687" r:id="rId36"/>
    <p:sldId id="1688" r:id="rId37"/>
    <p:sldId id="1549" r:id="rId38"/>
    <p:sldId id="1476" r:id="rId39"/>
    <p:sldId id="1547" r:id="rId40"/>
    <p:sldId id="1546" r:id="rId41"/>
    <p:sldId id="1556" r:id="rId42"/>
    <p:sldId id="1545" r:id="rId43"/>
    <p:sldId id="1560" r:id="rId44"/>
    <p:sldId id="1489" r:id="rId45"/>
    <p:sldId id="1565" r:id="rId46"/>
    <p:sldId id="1656" r:id="rId47"/>
    <p:sldId id="1568" r:id="rId48"/>
    <p:sldId id="1581" r:id="rId49"/>
    <p:sldId id="1657" r:id="rId50"/>
    <p:sldId id="1589" r:id="rId51"/>
    <p:sldId id="1647" r:id="rId52"/>
    <p:sldId id="1693" r:id="rId53"/>
    <p:sldId id="1694" r:id="rId54"/>
    <p:sldId id="1621" r:id="rId55"/>
    <p:sldId id="1652" r:id="rId56"/>
    <p:sldId id="1651" r:id="rId57"/>
    <p:sldId id="1696" r:id="rId58"/>
    <p:sldId id="1698" r:id="rId59"/>
    <p:sldId id="1702" r:id="rId60"/>
    <p:sldId id="1587" r:id="rId61"/>
    <p:sldId id="1701" r:id="rId62"/>
    <p:sldId id="1700" r:id="rId63"/>
    <p:sldId id="1699" r:id="rId64"/>
    <p:sldId id="1703" r:id="rId65"/>
    <p:sldId id="1681" r:id="rId66"/>
    <p:sldId id="1682" r:id="rId67"/>
    <p:sldId id="1683" r:id="rId68"/>
    <p:sldId id="1713" r:id="rId69"/>
    <p:sldId id="1704" r:id="rId70"/>
    <p:sldId id="1705" r:id="rId71"/>
    <p:sldId id="1706" r:id="rId72"/>
    <p:sldId id="1710" r:id="rId73"/>
    <p:sldId id="1648" r:id="rId74"/>
    <p:sldId id="1707" r:id="rId75"/>
    <p:sldId id="1708" r:id="rId76"/>
    <p:sldId id="1709" r:id="rId77"/>
    <p:sldId id="1711" r:id="rId78"/>
    <p:sldId id="1712" r:id="rId79"/>
    <p:sldId id="1558" r:id="rId80"/>
    <p:sldId id="1691" r:id="rId81"/>
    <p:sldId id="1609" r:id="rId82"/>
    <p:sldId id="1635" r:id="rId83"/>
  </p:sldIdLst>
  <p:sldSz cx="12192000" cy="6858000"/>
  <p:notesSz cx="6797675" cy="9926638"/>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DCB"/>
    <a:srgbClr val="00FF00"/>
    <a:srgbClr val="D9E4F2"/>
    <a:srgbClr val="C0C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autoAdjust="0"/>
    <p:restoredTop sz="88398" autoAdjust="0"/>
  </p:normalViewPr>
  <p:slideViewPr>
    <p:cSldViewPr>
      <p:cViewPr varScale="1">
        <p:scale>
          <a:sx n="110" d="100"/>
          <a:sy n="110" d="100"/>
        </p:scale>
        <p:origin x="666" y="114"/>
      </p:cViewPr>
      <p:guideLst>
        <p:guide orient="horz" pos="2160"/>
        <p:guide pos="3840"/>
      </p:guideLst>
    </p:cSldViewPr>
  </p:slideViewPr>
  <p:outlineViewPr>
    <p:cViewPr>
      <p:scale>
        <a:sx n="33" d="100"/>
        <a:sy n="33" d="100"/>
      </p:scale>
      <p:origin x="0" y="-1635"/>
    </p:cViewPr>
  </p:outlineViewPr>
  <p:notesTextViewPr>
    <p:cViewPr>
      <p:scale>
        <a:sx n="66" d="100"/>
        <a:sy n="66" d="100"/>
      </p:scale>
      <p:origin x="0" y="0"/>
    </p:cViewPr>
  </p:notesTextViewPr>
  <p:sorterViewPr>
    <p:cViewPr>
      <p:scale>
        <a:sx n="100" d="100"/>
        <a:sy n="100" d="100"/>
      </p:scale>
      <p:origin x="0" y="-10588"/>
    </p:cViewPr>
  </p:sorterViewPr>
  <p:notesViewPr>
    <p:cSldViewPr>
      <p:cViewPr varScale="1">
        <p:scale>
          <a:sx n="92" d="100"/>
          <a:sy n="92" d="100"/>
        </p:scale>
        <p:origin x="3062" y="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SG"/>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B4F9D816-C270-40CD-99B2-B10414EAE688}" type="datetimeFigureOut">
              <a:rPr lang="en-SG"/>
              <a:pPr>
                <a:defRPr/>
              </a:pPr>
              <a:t>27/11/2020</a:t>
            </a:fld>
            <a:endParaRPr lang="en-SG"/>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SG"/>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46FFB827-1F43-4ECD-AC55-9CBBEE4E5C18}" type="slidenum">
              <a:rPr lang="en-SG"/>
              <a:pPr>
                <a:defRPr/>
              </a:pPr>
              <a:t>‹#›</a:t>
            </a:fld>
            <a:endParaRPr lang="en-SG"/>
          </a:p>
        </p:txBody>
      </p:sp>
    </p:spTree>
    <p:extLst>
      <p:ext uri="{BB962C8B-B14F-4D97-AF65-F5344CB8AC3E}">
        <p14:creationId xmlns:p14="http://schemas.microsoft.com/office/powerpoint/2010/main" val="11273221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SG"/>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7E65C7F5-93E1-4C11-ADF2-B7AEF20C1AE4}" type="datetimeFigureOut">
              <a:rPr lang="en-SG"/>
              <a:pPr>
                <a:defRPr/>
              </a:pPr>
              <a:t>27/11/2020</a:t>
            </a:fld>
            <a:endParaRPr lang="en-SG"/>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en-SG" noProof="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SG" noProof="0"/>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SG"/>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0518F3B7-3696-45BF-AF4C-73856AD7B843}" type="slidenum">
              <a:rPr lang="en-SG"/>
              <a:pPr>
                <a:defRPr/>
              </a:pPr>
              <a:t>‹#›</a:t>
            </a:fld>
            <a:endParaRPr lang="en-SG"/>
          </a:p>
        </p:txBody>
      </p:sp>
    </p:spTree>
    <p:extLst>
      <p:ext uri="{BB962C8B-B14F-4D97-AF65-F5344CB8AC3E}">
        <p14:creationId xmlns:p14="http://schemas.microsoft.com/office/powerpoint/2010/main" val="7220111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minute talk</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a:t>
            </a:fld>
            <a:endParaRPr lang="en-SG"/>
          </a:p>
        </p:txBody>
      </p:sp>
    </p:spTree>
    <p:extLst>
      <p:ext uri="{BB962C8B-B14F-4D97-AF65-F5344CB8AC3E}">
        <p14:creationId xmlns:p14="http://schemas.microsoft.com/office/powerpoint/2010/main" val="14225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18</a:t>
            </a:fld>
            <a:endParaRPr lang="en-SG"/>
          </a:p>
        </p:txBody>
      </p:sp>
    </p:spTree>
    <p:extLst>
      <p:ext uri="{BB962C8B-B14F-4D97-AF65-F5344CB8AC3E}">
        <p14:creationId xmlns:p14="http://schemas.microsoft.com/office/powerpoint/2010/main" val="1448199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19</a:t>
            </a:fld>
            <a:endParaRPr lang="en-US"/>
          </a:p>
        </p:txBody>
      </p:sp>
    </p:spTree>
    <p:extLst>
      <p:ext uri="{BB962C8B-B14F-4D97-AF65-F5344CB8AC3E}">
        <p14:creationId xmlns:p14="http://schemas.microsoft.com/office/powerpoint/2010/main" val="2545235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20</a:t>
            </a:fld>
            <a:endParaRPr lang="en-US"/>
          </a:p>
        </p:txBody>
      </p:sp>
    </p:spTree>
    <p:extLst>
      <p:ext uri="{BB962C8B-B14F-4D97-AF65-F5344CB8AC3E}">
        <p14:creationId xmlns:p14="http://schemas.microsoft.com/office/powerpoint/2010/main" val="3082084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21</a:t>
            </a:fld>
            <a:endParaRPr lang="en-SG"/>
          </a:p>
        </p:txBody>
      </p:sp>
    </p:spTree>
    <p:extLst>
      <p:ext uri="{BB962C8B-B14F-4D97-AF65-F5344CB8AC3E}">
        <p14:creationId xmlns:p14="http://schemas.microsoft.com/office/powerpoint/2010/main" val="2855647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26</a:t>
            </a:fld>
            <a:endParaRPr lang="en-SG"/>
          </a:p>
        </p:txBody>
      </p:sp>
    </p:spTree>
    <p:extLst>
      <p:ext uri="{BB962C8B-B14F-4D97-AF65-F5344CB8AC3E}">
        <p14:creationId xmlns:p14="http://schemas.microsoft.com/office/powerpoint/2010/main" val="177703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31</a:t>
            </a:fld>
            <a:endParaRPr lang="en-US"/>
          </a:p>
        </p:txBody>
      </p:sp>
    </p:spTree>
    <p:extLst>
      <p:ext uri="{BB962C8B-B14F-4D97-AF65-F5344CB8AC3E}">
        <p14:creationId xmlns:p14="http://schemas.microsoft.com/office/powerpoint/2010/main" val="4142153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37</a:t>
            </a:fld>
            <a:endParaRPr lang="en-SG" dirty="0"/>
          </a:p>
        </p:txBody>
      </p:sp>
    </p:spTree>
    <p:extLst>
      <p:ext uri="{BB962C8B-B14F-4D97-AF65-F5344CB8AC3E}">
        <p14:creationId xmlns:p14="http://schemas.microsoft.com/office/powerpoint/2010/main" val="1237277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60</a:t>
            </a:fld>
            <a:endParaRPr lang="en-US"/>
          </a:p>
        </p:txBody>
      </p:sp>
    </p:spTree>
    <p:extLst>
      <p:ext uri="{BB962C8B-B14F-4D97-AF65-F5344CB8AC3E}">
        <p14:creationId xmlns:p14="http://schemas.microsoft.com/office/powerpoint/2010/main" val="2359879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61</a:t>
            </a:fld>
            <a:endParaRPr lang="en-US"/>
          </a:p>
        </p:txBody>
      </p:sp>
    </p:spTree>
    <p:extLst>
      <p:ext uri="{BB962C8B-B14F-4D97-AF65-F5344CB8AC3E}">
        <p14:creationId xmlns:p14="http://schemas.microsoft.com/office/powerpoint/2010/main" val="3770972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62</a:t>
            </a:fld>
            <a:endParaRPr lang="en-US"/>
          </a:p>
        </p:txBody>
      </p:sp>
    </p:spTree>
    <p:extLst>
      <p:ext uri="{BB962C8B-B14F-4D97-AF65-F5344CB8AC3E}">
        <p14:creationId xmlns:p14="http://schemas.microsoft.com/office/powerpoint/2010/main" val="2997123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4</a:t>
            </a:fld>
            <a:endParaRPr lang="en-US"/>
          </a:p>
        </p:txBody>
      </p:sp>
    </p:spTree>
    <p:extLst>
      <p:ext uri="{BB962C8B-B14F-4D97-AF65-F5344CB8AC3E}">
        <p14:creationId xmlns:p14="http://schemas.microsoft.com/office/powerpoint/2010/main" val="3537001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63</a:t>
            </a:fld>
            <a:endParaRPr lang="en-US"/>
          </a:p>
        </p:txBody>
      </p:sp>
    </p:spTree>
    <p:extLst>
      <p:ext uri="{BB962C8B-B14F-4D97-AF65-F5344CB8AC3E}">
        <p14:creationId xmlns:p14="http://schemas.microsoft.com/office/powerpoint/2010/main" val="306246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DCB898-3C51-4C9E-A181-938671C4B213}" type="slidenum">
              <a:rPr lang="en-SG" smtClean="0"/>
              <a:pPr/>
              <a:t>79</a:t>
            </a:fld>
            <a:endParaRPr lang="en-SG"/>
          </a:p>
        </p:txBody>
      </p:sp>
    </p:spTree>
    <p:extLst>
      <p:ext uri="{BB962C8B-B14F-4D97-AF65-F5344CB8AC3E}">
        <p14:creationId xmlns:p14="http://schemas.microsoft.com/office/powerpoint/2010/main" val="620058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80</a:t>
            </a:fld>
            <a:endParaRPr lang="en-SG" dirty="0"/>
          </a:p>
        </p:txBody>
      </p:sp>
    </p:spTree>
    <p:extLst>
      <p:ext uri="{BB962C8B-B14F-4D97-AF65-F5344CB8AC3E}">
        <p14:creationId xmlns:p14="http://schemas.microsoft.com/office/powerpoint/2010/main" val="642167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82</a:t>
            </a:fld>
            <a:endParaRPr lang="en-SG"/>
          </a:p>
        </p:txBody>
      </p:sp>
    </p:spTree>
    <p:extLst>
      <p:ext uri="{BB962C8B-B14F-4D97-AF65-F5344CB8AC3E}">
        <p14:creationId xmlns:p14="http://schemas.microsoft.com/office/powerpoint/2010/main" val="280536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5</a:t>
            </a:fld>
            <a:endParaRPr lang="en-US"/>
          </a:p>
        </p:txBody>
      </p:sp>
    </p:spTree>
    <p:extLst>
      <p:ext uri="{BB962C8B-B14F-4D97-AF65-F5344CB8AC3E}">
        <p14:creationId xmlns:p14="http://schemas.microsoft.com/office/powerpoint/2010/main" val="3924109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Dose:  (</a:t>
            </a:r>
            <a:r>
              <a:rPr lang="en-US" dirty="0" err="1"/>
              <a:t>Cosyns</a:t>
            </a:r>
            <a:r>
              <a:rPr lang="en-US" dirty="0"/>
              <a:t> 2003; </a:t>
            </a:r>
            <a:r>
              <a:rPr lang="en-US" dirty="0" err="1"/>
              <a:t>Nortier</a:t>
            </a:r>
            <a:r>
              <a:rPr lang="en-US" dirty="0"/>
              <a:t> et al. 2000)</a:t>
            </a:r>
          </a:p>
          <a:p>
            <a:r>
              <a:rPr lang="en-US" dirty="0"/>
              <a:t>Adducts: </a:t>
            </a:r>
            <a:r>
              <a:rPr lang="en-US" dirty="0" err="1"/>
              <a:t>Nortier</a:t>
            </a:r>
            <a:r>
              <a:rPr lang="en-US" dirty="0"/>
              <a:t> et al., 2000</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a:t>
            </a:fld>
            <a:endParaRPr lang="en-SG"/>
          </a:p>
        </p:txBody>
      </p:sp>
    </p:spTree>
    <p:extLst>
      <p:ext uri="{BB962C8B-B14F-4D97-AF65-F5344CB8AC3E}">
        <p14:creationId xmlns:p14="http://schemas.microsoft.com/office/powerpoint/2010/main" val="4002544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of 0.5 g over average of 13 months</a:t>
            </a:r>
          </a:p>
          <a:p>
            <a:r>
              <a:rPr lang="en-US" dirty="0"/>
              <a:t>AA adducts</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10</a:t>
            </a:fld>
            <a:endParaRPr lang="en-SG"/>
          </a:p>
        </p:txBody>
      </p:sp>
    </p:spTree>
    <p:extLst>
      <p:ext uri="{BB962C8B-B14F-4D97-AF65-F5344CB8AC3E}">
        <p14:creationId xmlns:p14="http://schemas.microsoft.com/office/powerpoint/2010/main" val="166358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DCB898-3C51-4C9E-A181-938671C4B213}" type="slidenum">
              <a:rPr lang="en-SG" smtClean="0"/>
              <a:pPr/>
              <a:t>13</a:t>
            </a:fld>
            <a:endParaRPr lang="en-SG"/>
          </a:p>
        </p:txBody>
      </p:sp>
    </p:spTree>
    <p:extLst>
      <p:ext uri="{BB962C8B-B14F-4D97-AF65-F5344CB8AC3E}">
        <p14:creationId xmlns:p14="http://schemas.microsoft.com/office/powerpoint/2010/main" val="766788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DCB898-3C51-4C9E-A181-938671C4B213}" type="slidenum">
              <a:rPr lang="en-SG" smtClean="0"/>
              <a:pPr/>
              <a:t>14</a:t>
            </a:fld>
            <a:endParaRPr lang="en-SG"/>
          </a:p>
        </p:txBody>
      </p:sp>
    </p:spTree>
    <p:extLst>
      <p:ext uri="{BB962C8B-B14F-4D97-AF65-F5344CB8AC3E}">
        <p14:creationId xmlns:p14="http://schemas.microsoft.com/office/powerpoint/2010/main" val="3782058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DCB898-3C51-4C9E-A181-938671C4B213}" type="slidenum">
              <a:rPr lang="en-SG" smtClean="0"/>
              <a:pPr/>
              <a:t>15</a:t>
            </a:fld>
            <a:endParaRPr lang="en-SG"/>
          </a:p>
        </p:txBody>
      </p:sp>
    </p:spTree>
    <p:extLst>
      <p:ext uri="{BB962C8B-B14F-4D97-AF65-F5344CB8AC3E}">
        <p14:creationId xmlns:p14="http://schemas.microsoft.com/office/powerpoint/2010/main" val="263427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17</a:t>
            </a:fld>
            <a:endParaRPr lang="en-SG"/>
          </a:p>
        </p:txBody>
      </p:sp>
    </p:spTree>
    <p:extLst>
      <p:ext uri="{BB962C8B-B14F-4D97-AF65-F5344CB8AC3E}">
        <p14:creationId xmlns:p14="http://schemas.microsoft.com/office/powerpoint/2010/main" val="1724818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9C83125-FBC4-476F-A3E4-661A94981854}" type="slidenum">
              <a:rPr lang="en-US"/>
              <a:pPr>
                <a:defRPr/>
              </a:pPr>
              <a:t>‹#›</a:t>
            </a:fld>
            <a:endParaRPr lang="en-US"/>
          </a:p>
        </p:txBody>
      </p:sp>
    </p:spTree>
    <p:extLst>
      <p:ext uri="{BB962C8B-B14F-4D97-AF65-F5344CB8AC3E}">
        <p14:creationId xmlns:p14="http://schemas.microsoft.com/office/powerpoint/2010/main" val="635074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911FA3A-4AFC-4ADC-BD42-7FB28ABBC5CA}" type="slidenum">
              <a:rPr lang="en-US"/>
              <a:pPr>
                <a:defRPr/>
              </a:pPr>
              <a:t>‹#›</a:t>
            </a:fld>
            <a:endParaRPr lang="en-US"/>
          </a:p>
        </p:txBody>
      </p:sp>
    </p:spTree>
    <p:extLst>
      <p:ext uri="{BB962C8B-B14F-4D97-AF65-F5344CB8AC3E}">
        <p14:creationId xmlns:p14="http://schemas.microsoft.com/office/powerpoint/2010/main" val="1629776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C3476A4-7C5B-49EB-81A5-86A282772B8F}" type="slidenum">
              <a:rPr lang="en-US"/>
              <a:pPr>
                <a:defRPr/>
              </a:pPr>
              <a:t>‹#›</a:t>
            </a:fld>
            <a:endParaRPr lang="en-US"/>
          </a:p>
        </p:txBody>
      </p:sp>
    </p:spTree>
    <p:extLst>
      <p:ext uri="{BB962C8B-B14F-4D97-AF65-F5344CB8AC3E}">
        <p14:creationId xmlns:p14="http://schemas.microsoft.com/office/powerpoint/2010/main" val="17019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FFB4C55-9A55-45A0-A2A5-ECC3126D7CB8}" type="slidenum">
              <a:rPr lang="en-US"/>
              <a:pPr>
                <a:defRPr/>
              </a:pPr>
              <a:t>‹#›</a:t>
            </a:fld>
            <a:endParaRPr lang="en-US"/>
          </a:p>
        </p:txBody>
      </p:sp>
    </p:spTree>
    <p:extLst>
      <p:ext uri="{BB962C8B-B14F-4D97-AF65-F5344CB8AC3E}">
        <p14:creationId xmlns:p14="http://schemas.microsoft.com/office/powerpoint/2010/main" val="1474288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D24F299-2F44-4E4C-9C92-A07BA2233083}" type="slidenum">
              <a:rPr lang="en-US"/>
              <a:pPr>
                <a:defRPr/>
              </a:pPr>
              <a:t>‹#›</a:t>
            </a:fld>
            <a:endParaRPr lang="en-US"/>
          </a:p>
        </p:txBody>
      </p:sp>
    </p:spTree>
    <p:extLst>
      <p:ext uri="{BB962C8B-B14F-4D97-AF65-F5344CB8AC3E}">
        <p14:creationId xmlns:p14="http://schemas.microsoft.com/office/powerpoint/2010/main" val="4222179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78293A7-5ED1-4201-8E73-621F4D118B47}" type="slidenum">
              <a:rPr lang="en-US"/>
              <a:pPr>
                <a:defRPr/>
              </a:pPr>
              <a:t>‹#›</a:t>
            </a:fld>
            <a:endParaRPr lang="en-US"/>
          </a:p>
        </p:txBody>
      </p:sp>
    </p:spTree>
    <p:extLst>
      <p:ext uri="{BB962C8B-B14F-4D97-AF65-F5344CB8AC3E}">
        <p14:creationId xmlns:p14="http://schemas.microsoft.com/office/powerpoint/2010/main" val="3918024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02C4B13-925A-4B92-B8F5-AE3EEDB83CA0}" type="slidenum">
              <a:rPr lang="en-US"/>
              <a:pPr>
                <a:defRPr/>
              </a:pPr>
              <a:t>‹#›</a:t>
            </a:fld>
            <a:endParaRPr lang="en-US"/>
          </a:p>
        </p:txBody>
      </p:sp>
    </p:spTree>
    <p:extLst>
      <p:ext uri="{BB962C8B-B14F-4D97-AF65-F5344CB8AC3E}">
        <p14:creationId xmlns:p14="http://schemas.microsoft.com/office/powerpoint/2010/main" val="2077472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7EB465D-2B07-4782-9D38-CDF7B0E66DA7}" type="slidenum">
              <a:rPr lang="en-US"/>
              <a:pPr>
                <a:defRPr/>
              </a:pPr>
              <a:t>‹#›</a:t>
            </a:fld>
            <a:endParaRPr lang="en-US"/>
          </a:p>
        </p:txBody>
      </p:sp>
    </p:spTree>
    <p:extLst>
      <p:ext uri="{BB962C8B-B14F-4D97-AF65-F5344CB8AC3E}">
        <p14:creationId xmlns:p14="http://schemas.microsoft.com/office/powerpoint/2010/main" val="2534410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B7F0F32-E763-409B-A0CB-46F9931D5A6C}" type="slidenum">
              <a:rPr lang="en-US"/>
              <a:pPr>
                <a:defRPr/>
              </a:pPr>
              <a:t>‹#›</a:t>
            </a:fld>
            <a:endParaRPr lang="en-US"/>
          </a:p>
        </p:txBody>
      </p:sp>
    </p:spTree>
    <p:extLst>
      <p:ext uri="{BB962C8B-B14F-4D97-AF65-F5344CB8AC3E}">
        <p14:creationId xmlns:p14="http://schemas.microsoft.com/office/powerpoint/2010/main" val="4045243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61860CA-F002-46AF-ADB7-093EF444B038}" type="slidenum">
              <a:rPr lang="en-US"/>
              <a:pPr>
                <a:defRPr/>
              </a:pPr>
              <a:t>‹#›</a:t>
            </a:fld>
            <a:endParaRPr lang="en-US"/>
          </a:p>
        </p:txBody>
      </p:sp>
    </p:spTree>
    <p:extLst>
      <p:ext uri="{BB962C8B-B14F-4D97-AF65-F5344CB8AC3E}">
        <p14:creationId xmlns:p14="http://schemas.microsoft.com/office/powerpoint/2010/main" val="351459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7F799CA-F869-4691-B492-07707101C88A}" type="slidenum">
              <a:rPr lang="en-US"/>
              <a:pPr>
                <a:defRPr/>
              </a:pPr>
              <a:t>‹#›</a:t>
            </a:fld>
            <a:endParaRPr lang="en-US"/>
          </a:p>
        </p:txBody>
      </p:sp>
    </p:spTree>
    <p:extLst>
      <p:ext uri="{BB962C8B-B14F-4D97-AF65-F5344CB8AC3E}">
        <p14:creationId xmlns:p14="http://schemas.microsoft.com/office/powerpoint/2010/main" val="4280635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2400">
                <a:solidFill>
                  <a:schemeClr val="tx1"/>
                </a:solidFill>
                <a:latin typeface="+mn-lt"/>
              </a:defRPr>
            </a:lvl1pPr>
          </a:lstStyle>
          <a:p>
            <a:pPr>
              <a:defRPr/>
            </a:pP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9BDFCA33-4A9E-4BA9-B4D1-12C44FA5ED42}" type="slidenum">
              <a:rPr lang="en-US"/>
              <a:pPr>
                <a:defRPr/>
              </a:pPr>
              <a:t>‹#›</a:t>
            </a:fld>
            <a:endParaRPr lang="en-US"/>
          </a:p>
        </p:txBody>
      </p:sp>
      <p:pic>
        <p:nvPicPr>
          <p:cNvPr id="8" name="Picture 7"/>
          <p:cNvPicPr>
            <a:picLocks noChangeAspect="1"/>
          </p:cNvPicPr>
          <p:nvPr userDrawn="1"/>
        </p:nvPicPr>
        <p:blipFill rotWithShape="1">
          <a:blip r:embed="rId13" cstate="print">
            <a:extLst>
              <a:ext uri="{28A0092B-C50C-407E-A947-70E740481C1C}">
                <a14:useLocalDpi xmlns:a14="http://schemas.microsoft.com/office/drawing/2010/main" val="0"/>
              </a:ext>
            </a:extLst>
          </a:blip>
          <a:srcRect l="7766" t="9717" r="11057" b="13657"/>
          <a:stretch/>
        </p:blipFill>
        <p:spPr>
          <a:xfrm>
            <a:off x="10591800" y="76200"/>
            <a:ext cx="1460377" cy="1075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cancer.sanger.ac.uk/cosmic/signatures/index.tt" TargetMode="External"/><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www.researchgate.net/deref/http%3A%2F%2Fdx.doi.org%2F10.3390%2Finfo8040140" TargetMode="External"/><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www.repository.cam.ac.uk/handle/1810/275454"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github.com/steverozen/mSigHdp"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410.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lexandrovLab" TargetMode="External"/><Relationship Id="rId2" Type="http://schemas.openxmlformats.org/officeDocument/2006/relationships/hyperlink" Target="https://pypi.org/project/sigproextractor/" TargetMode="External"/><Relationship Id="rId1" Type="http://schemas.openxmlformats.org/officeDocument/2006/relationships/slideLayout" Target="../slideLayouts/slideLayout2.xml"/><Relationship Id="rId6" Type="http://schemas.openxmlformats.org/officeDocument/2006/relationships/hyperlink" Target="https://doi.org/10.1038/s41586-020-1943-3" TargetMode="External"/><Relationship Id="rId5" Type="http://schemas.openxmlformats.org/officeDocument/2006/relationships/hyperlink" Target="http://dx.doi.org/10.1016/j.celrep.2012.12.008" TargetMode="External"/><Relationship Id="rId4" Type="http://schemas.openxmlformats.org/officeDocument/2006/relationships/hyperlink" Target="https://osf.io/t6j7u/wiki/3.%20Using%20the%20Tool%20-%20Output/"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1038/s41586-020-1943-3" TargetMode="External"/><Relationship Id="rId2" Type="http://schemas.openxmlformats.org/officeDocument/2006/relationships/hyperlink" Target="http://dx.doi.org/10.1016/j.celrep.2012.12.008"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static-content.springer.com/esm/art:10.1038/s41586-020-1943-3/MediaObjects/41586_2020_1943_MOESM4_ESM.pdf"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a:t>
            </a:fld>
            <a:endParaRPr lang="en-US" dirty="0"/>
          </a:p>
        </p:txBody>
      </p:sp>
      <p:sp>
        <p:nvSpPr>
          <p:cNvPr id="2" name="Rectangle 1"/>
          <p:cNvSpPr>
            <a:spLocks noChangeArrowheads="1"/>
          </p:cNvSpPr>
          <p:nvPr/>
        </p:nvSpPr>
        <p:spPr bwMode="auto">
          <a:xfrm>
            <a:off x="1524000" y="-18466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dirty="0">
                <a:latin typeface="Arial" panose="020B0604020202020204" pitchFamily="34" charset="0"/>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026" name="Picture 2" descr="https://ssl.gstatic.com/ui/v1/icons/mail/images/cleardo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1" y="1"/>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5"/>
          <p:cNvSpPr>
            <a:spLocks noGrp="1"/>
          </p:cNvSpPr>
          <p:nvPr>
            <p:ph type="subTitle" idx="1"/>
          </p:nvPr>
        </p:nvSpPr>
        <p:spPr>
          <a:xfrm>
            <a:off x="5105400" y="1828800"/>
            <a:ext cx="6400800" cy="2743200"/>
          </a:xfrm>
        </p:spPr>
        <p:txBody>
          <a:bodyPr/>
          <a:lstStyle/>
          <a:p>
            <a:pPr algn="r" eaLnBrk="1" fontAlgn="auto" hangingPunct="1">
              <a:spcAft>
                <a:spcPts val="0"/>
              </a:spcAft>
              <a:defRPr/>
            </a:pPr>
            <a:r>
              <a:rPr lang="en-US" sz="2800" dirty="0">
                <a:solidFill>
                  <a:schemeClr val="bg1">
                    <a:lumMod val="50000"/>
                  </a:schemeClr>
                </a:solidFill>
              </a:rPr>
              <a:t>Steven G Rozen</a:t>
            </a:r>
            <a:endParaRPr lang="en-US" sz="2400" dirty="0">
              <a:solidFill>
                <a:schemeClr val="bg1">
                  <a:lumMod val="50000"/>
                </a:schemeClr>
              </a:solidFill>
            </a:endParaRPr>
          </a:p>
          <a:p>
            <a:pPr algn="r"/>
            <a:r>
              <a:rPr lang="en-US" sz="2400" dirty="0">
                <a:solidFill>
                  <a:schemeClr val="bg1">
                    <a:lumMod val="50000"/>
                  </a:schemeClr>
                </a:solidFill>
              </a:rPr>
              <a:t>steverozen@gmail.com</a:t>
            </a:r>
          </a:p>
          <a:p>
            <a:pPr algn="r"/>
            <a:r>
              <a:rPr lang="en-US" sz="2400" dirty="0">
                <a:solidFill>
                  <a:schemeClr val="bg1">
                    <a:lumMod val="50000"/>
                  </a:schemeClr>
                </a:solidFill>
              </a:rPr>
              <a:t>Duke-NUS Medical School, Singapore</a:t>
            </a:r>
          </a:p>
          <a:p>
            <a:pPr algn="r"/>
            <a:endParaRPr lang="en-US" sz="2800" dirty="0">
              <a:solidFill>
                <a:schemeClr val="tx1"/>
              </a:solidFill>
            </a:endParaRPr>
          </a:p>
        </p:txBody>
      </p:sp>
      <p:sp>
        <p:nvSpPr>
          <p:cNvPr id="5" name="Title 4"/>
          <p:cNvSpPr>
            <a:spLocks noGrp="1"/>
          </p:cNvSpPr>
          <p:nvPr>
            <p:ph type="ctrTitle"/>
          </p:nvPr>
        </p:nvSpPr>
        <p:spPr>
          <a:xfrm>
            <a:off x="1000092" y="152400"/>
            <a:ext cx="8905907" cy="1905000"/>
          </a:xfrm>
        </p:spPr>
        <p:txBody>
          <a:bodyPr/>
          <a:lstStyle/>
          <a:p>
            <a:pPr algn="l"/>
            <a:r>
              <a:rPr lang="en-US" sz="3600" dirty="0"/>
              <a:t>Mutational signatures: </a:t>
            </a:r>
            <a:br>
              <a:rPr lang="en-US" sz="3600" dirty="0"/>
            </a:br>
            <a:r>
              <a:rPr lang="en-US" sz="3600" dirty="0"/>
              <a:t>What caused the mutations in these cancers? </a:t>
            </a:r>
            <a:br>
              <a:rPr lang="en-US" sz="3600" dirty="0"/>
            </a:br>
            <a:r>
              <a:rPr lang="en-US" sz="3600" dirty="0"/>
              <a:t>Why do we care? </a:t>
            </a:r>
            <a:endParaRPr lang="en-US" sz="3600" dirty="0">
              <a:solidFill>
                <a:srgbClr val="FF0000"/>
              </a:solidFill>
            </a:endParaRPr>
          </a:p>
        </p:txBody>
      </p:sp>
      <p:sp>
        <p:nvSpPr>
          <p:cNvPr id="9" name="TextBox 8"/>
          <p:cNvSpPr txBox="1"/>
          <p:nvPr/>
        </p:nvSpPr>
        <p:spPr>
          <a:xfrm>
            <a:off x="762000" y="3429000"/>
            <a:ext cx="11049000" cy="2308324"/>
          </a:xfrm>
          <a:prstGeom prst="rect">
            <a:avLst/>
          </a:prstGeom>
          <a:noFill/>
        </p:spPr>
        <p:txBody>
          <a:bodyPr wrap="square" rtlCol="0">
            <a:spAutoFit/>
          </a:bodyPr>
          <a:lstStyle/>
          <a:p>
            <a:r>
              <a:rPr lang="en-US" sz="2400" dirty="0" err="1"/>
              <a:t>InCoB</a:t>
            </a:r>
            <a:r>
              <a:rPr lang="en-US" sz="2400" dirty="0"/>
              <a:t> 202</a:t>
            </a:r>
          </a:p>
          <a:p>
            <a:r>
              <a:rPr lang="en-US" sz="2400" dirty="0"/>
              <a:t>19</a:t>
            </a:r>
            <a:r>
              <a:rPr lang="en-US" sz="2400" baseline="30000" dirty="0"/>
              <a:t>th</a:t>
            </a:r>
            <a:r>
              <a:rPr lang="en-US" sz="2400" dirty="0"/>
              <a:t> International Conference on Bioinformatics</a:t>
            </a:r>
          </a:p>
          <a:p>
            <a:endParaRPr lang="en-US" sz="2400" dirty="0"/>
          </a:p>
          <a:p>
            <a:endParaRPr lang="en-US" sz="2400" dirty="0"/>
          </a:p>
          <a:p>
            <a:r>
              <a:rPr lang="en-US" sz="2400" dirty="0"/>
              <a:t>Virtual meeting</a:t>
            </a:r>
          </a:p>
          <a:p>
            <a:r>
              <a:rPr lang="en-US" sz="2400" dirty="0"/>
              <a:t>2020 Nov 28 (35 min)</a:t>
            </a:r>
            <a:endParaRPr lang="en-US" sz="2400" dirty="0">
              <a:solidFill>
                <a:srgbClr val="FF0000"/>
              </a:solidFill>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7766" t="9717" r="11057" b="13657"/>
          <a:stretch/>
        </p:blipFill>
        <p:spPr>
          <a:xfrm>
            <a:off x="6248400" y="5334000"/>
            <a:ext cx="1656271" cy="1219200"/>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4717"/>
          <a:stretch/>
        </p:blipFill>
        <p:spPr>
          <a:xfrm>
            <a:off x="8191500" y="5209061"/>
            <a:ext cx="3581400" cy="1329852"/>
          </a:xfrm>
          <a:prstGeom prst="rect">
            <a:avLst/>
          </a:prstGeom>
        </p:spPr>
      </p:pic>
    </p:spTree>
    <p:extLst>
      <p:ext uri="{BB962C8B-B14F-4D97-AF65-F5344CB8AC3E}">
        <p14:creationId xmlns:p14="http://schemas.microsoft.com/office/powerpoint/2010/main" val="770212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8763000" cy="1447800"/>
          </a:xfrm>
        </p:spPr>
        <p:txBody>
          <a:bodyPr>
            <a:noAutofit/>
          </a:bodyPr>
          <a:lstStyle/>
          <a:p>
            <a:pPr algn="l"/>
            <a:r>
              <a:rPr lang="zh-CN" altLang="en-US" sz="3600" b="1" dirty="0">
                <a:solidFill>
                  <a:srgbClr val="FF0000"/>
                </a:solidFill>
              </a:rPr>
              <a:t>廣</a:t>
            </a:r>
            <a:r>
              <a:rPr lang="zh-CN" altLang="en-US" sz="3600" dirty="0"/>
              <a:t>防己</a:t>
            </a:r>
            <a:r>
              <a:rPr lang="en-US" altLang="zh-CN" sz="3600" dirty="0"/>
              <a:t>/</a:t>
            </a:r>
            <a:r>
              <a:rPr lang="zh-CN" altLang="en-US" sz="3600" b="1" dirty="0">
                <a:solidFill>
                  <a:srgbClr val="FF0000"/>
                </a:solidFill>
              </a:rPr>
              <a:t>广</a:t>
            </a:r>
            <a:r>
              <a:rPr lang="zh-CN" altLang="en-US" sz="3600" dirty="0"/>
              <a:t>防己</a:t>
            </a:r>
            <a:r>
              <a:rPr lang="en-US" altLang="zh-CN" sz="3600" dirty="0"/>
              <a:t>, </a:t>
            </a:r>
            <a:r>
              <a:rPr lang="en-US" sz="3600" b="1" dirty="0">
                <a:solidFill>
                  <a:srgbClr val="FF0000"/>
                </a:solidFill>
              </a:rPr>
              <a:t>guǎng</a:t>
            </a:r>
            <a:r>
              <a:rPr lang="en-US" sz="3600" dirty="0"/>
              <a:t> </a:t>
            </a:r>
            <a:r>
              <a:rPr lang="en-US" sz="3600" dirty="0" err="1"/>
              <a:t>fáng</a:t>
            </a:r>
            <a:r>
              <a:rPr lang="en-US" sz="3600" dirty="0"/>
              <a:t> </a:t>
            </a:r>
            <a:r>
              <a:rPr lang="en-US" sz="3600" dirty="0" err="1"/>
              <a:t>jǐ</a:t>
            </a:r>
            <a:br>
              <a:rPr lang="en-US" sz="3600" dirty="0"/>
            </a:br>
            <a:r>
              <a:rPr lang="en-US" sz="3600" dirty="0"/>
              <a:t>(genus </a:t>
            </a:r>
            <a:r>
              <a:rPr lang="en-US" sz="3600" i="1" dirty="0"/>
              <a:t>Aristolochia</a:t>
            </a:r>
            <a:r>
              <a:rPr lang="en-US" sz="3600" dirty="0"/>
              <a:t> – has AA)</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10</a:t>
            </a:fld>
            <a:endParaRPr lang="en-US"/>
          </a:p>
        </p:txBody>
      </p:sp>
      <p:pic>
        <p:nvPicPr>
          <p:cNvPr id="7" name="Picture 6"/>
          <p:cNvPicPr/>
          <p:nvPr/>
        </p:nvPicPr>
        <p:blipFill rotWithShape="1">
          <a:blip r:embed="rId3" cstate="print"/>
          <a:srcRect l="322" t="33919" r="41467" b="-793"/>
          <a:stretch/>
        </p:blipFill>
        <p:spPr>
          <a:xfrm>
            <a:off x="685800" y="1371600"/>
            <a:ext cx="9160988" cy="5082241"/>
          </a:xfrm>
          <a:prstGeom prst="rect">
            <a:avLst/>
          </a:prstGeom>
        </p:spPr>
      </p:pic>
    </p:spTree>
    <p:extLst>
      <p:ext uri="{BB962C8B-B14F-4D97-AF65-F5344CB8AC3E}">
        <p14:creationId xmlns:p14="http://schemas.microsoft.com/office/powerpoint/2010/main" val="1462176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11</a:t>
            </a:fld>
            <a:endParaRPr lang="en-US"/>
          </a:p>
        </p:txBody>
      </p:sp>
      <p:sp>
        <p:nvSpPr>
          <p:cNvPr id="4" name="Rectangle 3"/>
          <p:cNvSpPr/>
          <p:nvPr/>
        </p:nvSpPr>
        <p:spPr>
          <a:xfrm>
            <a:off x="1524000" y="381000"/>
            <a:ext cx="8458200" cy="1200329"/>
          </a:xfrm>
          <a:prstGeom prst="rect">
            <a:avLst/>
          </a:prstGeom>
        </p:spPr>
        <p:txBody>
          <a:bodyPr wrap="square">
            <a:spAutoFit/>
          </a:bodyPr>
          <a:lstStyle/>
          <a:p>
            <a:pPr algn="ctr"/>
            <a:r>
              <a:rPr lang="en-US" sz="3600" dirty="0"/>
              <a:t>Many of the AA-kidney-failure victims developed upper tract urothelial cancer </a:t>
            </a:r>
          </a:p>
        </p:txBody>
      </p:sp>
      <p:sp>
        <p:nvSpPr>
          <p:cNvPr id="5" name="Rectangle 4"/>
          <p:cNvSpPr/>
          <p:nvPr/>
        </p:nvSpPr>
        <p:spPr>
          <a:xfrm>
            <a:off x="4419600" y="5257800"/>
            <a:ext cx="8458200" cy="584775"/>
          </a:xfrm>
          <a:prstGeom prst="rect">
            <a:avLst/>
          </a:prstGeom>
        </p:spPr>
        <p:txBody>
          <a:bodyPr wrap="square">
            <a:spAutoFit/>
          </a:bodyPr>
          <a:lstStyle/>
          <a:p>
            <a:pPr algn="ctr"/>
            <a:r>
              <a:rPr lang="en-US" sz="3200" dirty="0"/>
              <a:t>(</a:t>
            </a:r>
            <a:r>
              <a:rPr lang="en-US" sz="3200" dirty="0" err="1"/>
              <a:t>Nortier</a:t>
            </a:r>
            <a:r>
              <a:rPr lang="en-US" sz="3200" dirty="0"/>
              <a:t> et al., 2000, </a:t>
            </a:r>
            <a:r>
              <a:rPr lang="en-US" sz="3200" dirty="0" err="1"/>
              <a:t>NEJM</a:t>
            </a:r>
            <a:r>
              <a:rPr lang="en-US" sz="3200" dirty="0"/>
              <a:t>)</a:t>
            </a:r>
          </a:p>
        </p:txBody>
      </p:sp>
      <p:pic>
        <p:nvPicPr>
          <p:cNvPr id="6" name="Picture 5"/>
          <p:cNvPicPr>
            <a:picLocks/>
          </p:cNvPicPr>
          <p:nvPr/>
        </p:nvPicPr>
        <p:blipFill rotWithShape="1">
          <a:blip r:embed="rId2" cstate="print">
            <a:extLst>
              <a:ext uri="{28A0092B-C50C-407E-A947-70E740481C1C}">
                <a14:useLocalDpi xmlns:a14="http://schemas.microsoft.com/office/drawing/2010/main" val="0"/>
              </a:ext>
            </a:extLst>
          </a:blip>
          <a:srcRect l="27894" t="22696" r="13164" b="11583"/>
          <a:stretch/>
        </p:blipFill>
        <p:spPr>
          <a:xfrm flipH="1">
            <a:off x="2362199" y="2286000"/>
            <a:ext cx="3385459" cy="4438378"/>
          </a:xfrm>
          <a:prstGeom prst="rect">
            <a:avLst/>
          </a:prstGeom>
        </p:spPr>
      </p:pic>
      <p:sp>
        <p:nvSpPr>
          <p:cNvPr id="2" name="Left Arrow 1"/>
          <p:cNvSpPr/>
          <p:nvPr/>
        </p:nvSpPr>
        <p:spPr>
          <a:xfrm>
            <a:off x="5029200" y="2971800"/>
            <a:ext cx="1828800" cy="838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p:cNvSpPr/>
          <p:nvPr/>
        </p:nvSpPr>
        <p:spPr>
          <a:xfrm>
            <a:off x="3048000" y="2514600"/>
            <a:ext cx="914400" cy="1295400"/>
          </a:xfrm>
          <a:prstGeom prst="smileyFace">
            <a:avLst>
              <a:gd name="adj" fmla="val -4653"/>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4343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9919"/>
            <a:ext cx="9203718" cy="973081"/>
          </a:xfrm>
        </p:spPr>
        <p:txBody>
          <a:bodyPr>
            <a:noAutofit/>
          </a:bodyPr>
          <a:lstStyle/>
          <a:p>
            <a:pPr algn="l"/>
            <a:r>
              <a:rPr lang="en-US" sz="3600" dirty="0"/>
              <a:t>Quick review: </a:t>
            </a:r>
            <a:r>
              <a:rPr lang="en-US" sz="3600" u="sng" dirty="0"/>
              <a:t>somatic mutations</a:t>
            </a:r>
          </a:p>
        </p:txBody>
      </p:sp>
      <p:sp>
        <p:nvSpPr>
          <p:cNvPr id="3" name="Content Placeholder 2"/>
          <p:cNvSpPr>
            <a:spLocks noGrp="1"/>
          </p:cNvSpPr>
          <p:nvPr>
            <p:ph idx="1"/>
          </p:nvPr>
        </p:nvSpPr>
        <p:spPr>
          <a:xfrm>
            <a:off x="685800" y="1600200"/>
            <a:ext cx="10820400" cy="3597044"/>
          </a:xfrm>
        </p:spPr>
        <p:txBody>
          <a:bodyPr>
            <a:normAutofit/>
          </a:bodyPr>
          <a:lstStyle/>
          <a:p>
            <a:r>
              <a:rPr lang="en-US" dirty="0"/>
              <a:t>Every time our cells divide, mutations arise</a:t>
            </a:r>
          </a:p>
          <a:p>
            <a:r>
              <a:rPr lang="en-US" dirty="0"/>
              <a:t>Mutations not present in the fertilized egg are </a:t>
            </a:r>
            <a:r>
              <a:rPr lang="en-US" b="1" dirty="0"/>
              <a:t>somatic mutations</a:t>
            </a:r>
          </a:p>
          <a:p>
            <a:r>
              <a:rPr lang="en-US" dirty="0"/>
              <a:t>Focus on </a:t>
            </a:r>
            <a:r>
              <a:rPr lang="en-US" b="1" dirty="0"/>
              <a:t>mutational signatures </a:t>
            </a:r>
            <a:r>
              <a:rPr lang="en-US" dirty="0"/>
              <a:t>of somatic mutations</a:t>
            </a:r>
          </a:p>
        </p:txBody>
      </p:sp>
      <p:sp>
        <p:nvSpPr>
          <p:cNvPr id="4" name="Slide Number Placeholder 3"/>
          <p:cNvSpPr>
            <a:spLocks noGrp="1"/>
          </p:cNvSpPr>
          <p:nvPr>
            <p:ph type="sldNum" sz="quarter" idx="12"/>
          </p:nvPr>
        </p:nvSpPr>
        <p:spPr/>
        <p:txBody>
          <a:bodyPr/>
          <a:lstStyle/>
          <a:p>
            <a:fld id="{144CE2A6-A05A-452C-9812-26D128944BAF}" type="slidenum">
              <a:rPr lang="en-US" smtClean="0"/>
              <a:t>12</a:t>
            </a:fld>
            <a:endParaRPr lang="en-US"/>
          </a:p>
        </p:txBody>
      </p:sp>
    </p:spTree>
    <p:extLst>
      <p:ext uri="{BB962C8B-B14F-4D97-AF65-F5344CB8AC3E}">
        <p14:creationId xmlns:p14="http://schemas.microsoft.com/office/powerpoint/2010/main" val="133142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5" name="Picture 107" descr="nature07943-f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1773" b="60204"/>
          <a:stretch/>
        </p:blipFill>
        <p:spPr bwMode="auto">
          <a:xfrm>
            <a:off x="3474720" y="2357440"/>
            <a:ext cx="2590800" cy="835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926080" y="2343150"/>
            <a:ext cx="268605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grpSp>
        <p:nvGrpSpPr>
          <p:cNvPr id="8" name="Group 7"/>
          <p:cNvGrpSpPr/>
          <p:nvPr/>
        </p:nvGrpSpPr>
        <p:grpSpPr>
          <a:xfrm>
            <a:off x="2895602" y="3314700"/>
            <a:ext cx="3348989" cy="826532"/>
            <a:chOff x="304800" y="3276600"/>
            <a:chExt cx="4465319" cy="1102043"/>
          </a:xfrm>
        </p:grpSpPr>
        <p:sp>
          <p:nvSpPr>
            <p:cNvPr id="4" name="Down Arrow 3"/>
            <p:cNvSpPr/>
            <p:nvPr/>
          </p:nvSpPr>
          <p:spPr>
            <a:xfrm>
              <a:off x="39624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304800" y="3886200"/>
              <a:ext cx="4465319" cy="492443"/>
            </a:xfrm>
            <a:prstGeom prst="rect">
              <a:avLst/>
            </a:prstGeom>
            <a:noFill/>
          </p:spPr>
          <p:txBody>
            <a:bodyPr wrap="square" rtlCol="0">
              <a:spAutoFit/>
            </a:bodyPr>
            <a:lstStyle/>
            <a:p>
              <a:r>
                <a:rPr lang="en-US" dirty="0"/>
                <a:t>…</a:t>
              </a:r>
              <a:r>
                <a:rPr lang="en-US" dirty="0" err="1"/>
                <a:t>ACGTCCTAGTCAAAATCGAGCC</a:t>
              </a:r>
              <a:r>
                <a:rPr lang="en-US" dirty="0"/>
                <a:t>…</a:t>
              </a:r>
            </a:p>
          </p:txBody>
        </p:sp>
      </p:grpSp>
      <p:sp>
        <p:nvSpPr>
          <p:cNvPr id="15" name="Text Box 8"/>
          <p:cNvSpPr txBox="1">
            <a:spLocks noChangeArrowheads="1"/>
          </p:cNvSpPr>
          <p:nvPr/>
        </p:nvSpPr>
        <p:spPr bwMode="auto">
          <a:xfrm>
            <a:off x="1524001" y="762000"/>
            <a:ext cx="6542313"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detect somatic mutations by DNA sequencing normal cells </a:t>
            </a:r>
            <a:r>
              <a:rPr lang="en-GB" altLang="en-US" sz="2800" dirty="0">
                <a:solidFill>
                  <a:schemeClr val="bg1"/>
                </a:solidFill>
              </a:rPr>
              <a:t>and tumour cells</a:t>
            </a:r>
          </a:p>
          <a:p>
            <a:endParaRPr lang="en-GB" altLang="en-US" sz="2800" dirty="0"/>
          </a:p>
        </p:txBody>
      </p:sp>
      <p:sp>
        <p:nvSpPr>
          <p:cNvPr id="16" name="Oval 15"/>
          <p:cNvSpPr/>
          <p:nvPr/>
        </p:nvSpPr>
        <p:spPr>
          <a:xfrm>
            <a:off x="558165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3" name="TextBox 2"/>
          <p:cNvSpPr txBox="1"/>
          <p:nvPr/>
        </p:nvSpPr>
        <p:spPr>
          <a:xfrm>
            <a:off x="5170714" y="2068286"/>
            <a:ext cx="1306286" cy="461665"/>
          </a:xfrm>
          <a:prstGeom prst="rect">
            <a:avLst/>
          </a:prstGeom>
          <a:solidFill>
            <a:schemeClr val="bg1"/>
          </a:solidFill>
        </p:spPr>
        <p:txBody>
          <a:bodyPr wrap="square" rtlCol="0">
            <a:spAutoFit/>
          </a:bodyPr>
          <a:lstStyle/>
          <a:p>
            <a:pPr algn="ctr"/>
            <a:r>
              <a:rPr lang="en-US" sz="2400" dirty="0"/>
              <a:t>Normal</a:t>
            </a:r>
          </a:p>
        </p:txBody>
      </p:sp>
      <p:sp>
        <p:nvSpPr>
          <p:cNvPr id="19" name="TextBox 18"/>
          <p:cNvSpPr txBox="1"/>
          <p:nvPr/>
        </p:nvSpPr>
        <p:spPr>
          <a:xfrm>
            <a:off x="5268686" y="2100943"/>
            <a:ext cx="1306286" cy="461665"/>
          </a:xfrm>
          <a:prstGeom prst="rect">
            <a:avLst/>
          </a:prstGeom>
          <a:solidFill>
            <a:schemeClr val="bg1"/>
          </a:solidFill>
        </p:spPr>
        <p:txBody>
          <a:bodyPr wrap="square" rtlCol="0">
            <a:spAutoFit/>
          </a:bodyPr>
          <a:lstStyle/>
          <a:p>
            <a:pPr algn="ctr"/>
            <a:r>
              <a:rPr lang="en-US" sz="2400" dirty="0"/>
              <a:t>Normal</a:t>
            </a:r>
          </a:p>
        </p:txBody>
      </p:sp>
    </p:spTree>
    <p:extLst>
      <p:ext uri="{BB962C8B-B14F-4D97-AF65-F5344CB8AC3E}">
        <p14:creationId xmlns:p14="http://schemas.microsoft.com/office/powerpoint/2010/main" val="536304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grpSp>
        <p:nvGrpSpPr>
          <p:cNvPr id="15" name="Group 14"/>
          <p:cNvGrpSpPr/>
          <p:nvPr/>
        </p:nvGrpSpPr>
        <p:grpSpPr>
          <a:xfrm>
            <a:off x="1524000" y="762000"/>
            <a:ext cx="8149591" cy="4457700"/>
            <a:chOff x="1524000" y="762000"/>
            <a:chExt cx="8149591" cy="4457700"/>
          </a:xfrm>
        </p:grpSpPr>
        <p:pic>
          <p:nvPicPr>
            <p:cNvPr id="7275" name="Picture 107" descr="nature07943-f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703" b="60204"/>
            <a:stretch/>
          </p:blipFill>
          <p:spPr bwMode="auto">
            <a:xfrm>
              <a:off x="3467100" y="2357440"/>
              <a:ext cx="4743450" cy="835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95600" y="2362200"/>
              <a:ext cx="268605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p:cNvSpPr/>
            <p:nvPr/>
          </p:nvSpPr>
          <p:spPr>
            <a:xfrm>
              <a:off x="6096000" y="2286000"/>
              <a:ext cx="160020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8" name="Group 7"/>
            <p:cNvGrpSpPr/>
            <p:nvPr/>
          </p:nvGrpSpPr>
          <p:grpSpPr>
            <a:xfrm>
              <a:off x="2895602" y="3314700"/>
              <a:ext cx="3348989" cy="826532"/>
              <a:chOff x="304800" y="3276600"/>
              <a:chExt cx="4465319" cy="1102043"/>
            </a:xfrm>
          </p:grpSpPr>
          <p:sp>
            <p:nvSpPr>
              <p:cNvPr id="4" name="Down Arrow 3"/>
              <p:cNvSpPr/>
              <p:nvPr/>
            </p:nvSpPr>
            <p:spPr>
              <a:xfrm>
                <a:off x="39624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304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00B0F0"/>
                    </a:solidFill>
                  </a:rPr>
                  <a:t>A</a:t>
                </a:r>
                <a:r>
                  <a:rPr lang="en-US" dirty="0" err="1"/>
                  <a:t>AAATCGAGCC</a:t>
                </a:r>
                <a:r>
                  <a:rPr lang="en-US" dirty="0"/>
                  <a:t>…</a:t>
                </a:r>
              </a:p>
            </p:txBody>
          </p:sp>
        </p:grpSp>
        <p:grpSp>
          <p:nvGrpSpPr>
            <p:cNvPr id="9" name="Group 8"/>
            <p:cNvGrpSpPr/>
            <p:nvPr/>
          </p:nvGrpSpPr>
          <p:grpSpPr>
            <a:xfrm>
              <a:off x="6324602" y="3314700"/>
              <a:ext cx="3348989" cy="826532"/>
              <a:chOff x="4876800" y="3276600"/>
              <a:chExt cx="4465319" cy="1102043"/>
            </a:xfrm>
          </p:grpSpPr>
          <p:sp>
            <p:nvSpPr>
              <p:cNvPr id="13" name="Down Arrow 12"/>
              <p:cNvSpPr/>
              <p:nvPr/>
            </p:nvSpPr>
            <p:spPr>
              <a:xfrm>
                <a:off x="67818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p:cNvSpPr txBox="1"/>
              <p:nvPr/>
            </p:nvSpPr>
            <p:spPr>
              <a:xfrm>
                <a:off x="4876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FF0000"/>
                    </a:solidFill>
                  </a:rPr>
                  <a:t>T</a:t>
                </a:r>
                <a:r>
                  <a:rPr lang="en-US" dirty="0" err="1"/>
                  <a:t>AAATCGAGCC</a:t>
                </a:r>
                <a:r>
                  <a:rPr lang="en-US" dirty="0"/>
                  <a:t>…</a:t>
                </a:r>
              </a:p>
            </p:txBody>
          </p:sp>
        </p:grpSp>
        <p:sp>
          <p:nvSpPr>
            <p:cNvPr id="17" name="Oval 16"/>
            <p:cNvSpPr/>
            <p:nvPr/>
          </p:nvSpPr>
          <p:spPr>
            <a:xfrm>
              <a:off x="558165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8" name="Oval 17"/>
            <p:cNvSpPr/>
            <p:nvPr/>
          </p:nvSpPr>
          <p:spPr>
            <a:xfrm>
              <a:off x="769620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20" name="Text Box 8"/>
            <p:cNvSpPr txBox="1">
              <a:spLocks noChangeArrowheads="1"/>
            </p:cNvSpPr>
            <p:nvPr/>
          </p:nvSpPr>
          <p:spPr bwMode="auto">
            <a:xfrm>
              <a:off x="1524000" y="762000"/>
              <a:ext cx="6542313"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detect somatic mutations by DNA sequencing normal cells and tumour cells</a:t>
              </a:r>
            </a:p>
            <a:p>
              <a:endParaRPr lang="en-GB" altLang="en-US" sz="2800" dirty="0"/>
            </a:p>
          </p:txBody>
        </p:sp>
        <p:sp>
          <p:nvSpPr>
            <p:cNvPr id="21" name="TextBox 20"/>
            <p:cNvSpPr txBox="1"/>
            <p:nvPr/>
          </p:nvSpPr>
          <p:spPr>
            <a:xfrm>
              <a:off x="5268686" y="2100943"/>
              <a:ext cx="1306286" cy="461665"/>
            </a:xfrm>
            <a:prstGeom prst="rect">
              <a:avLst/>
            </a:prstGeom>
            <a:solidFill>
              <a:schemeClr val="bg1"/>
            </a:solidFill>
          </p:spPr>
          <p:txBody>
            <a:bodyPr wrap="square" rtlCol="0">
              <a:spAutoFit/>
            </a:bodyPr>
            <a:lstStyle/>
            <a:p>
              <a:pPr algn="ctr"/>
              <a:r>
                <a:rPr lang="en-US" sz="2400" dirty="0"/>
                <a:t>Normal</a:t>
              </a:r>
            </a:p>
          </p:txBody>
        </p:sp>
        <p:sp>
          <p:nvSpPr>
            <p:cNvPr id="22" name="TextBox 21"/>
            <p:cNvSpPr txBox="1"/>
            <p:nvPr/>
          </p:nvSpPr>
          <p:spPr>
            <a:xfrm>
              <a:off x="7347857" y="2090057"/>
              <a:ext cx="1306286" cy="461665"/>
            </a:xfrm>
            <a:prstGeom prst="rect">
              <a:avLst/>
            </a:prstGeom>
            <a:solidFill>
              <a:schemeClr val="bg1"/>
            </a:solidFill>
          </p:spPr>
          <p:txBody>
            <a:bodyPr wrap="square" rtlCol="0">
              <a:spAutoFit/>
            </a:bodyPr>
            <a:lstStyle/>
            <a:p>
              <a:pPr algn="ctr"/>
              <a:r>
                <a:rPr lang="en-US" sz="2400" dirty="0"/>
                <a:t>Tumour</a:t>
              </a:r>
            </a:p>
          </p:txBody>
        </p:sp>
      </p:grpSp>
    </p:spTree>
    <p:extLst>
      <p:ext uri="{BB962C8B-B14F-4D97-AF65-F5344CB8AC3E}">
        <p14:creationId xmlns:p14="http://schemas.microsoft.com/office/powerpoint/2010/main" val="2928978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grpSp>
        <p:nvGrpSpPr>
          <p:cNvPr id="15" name="Group 14"/>
          <p:cNvGrpSpPr/>
          <p:nvPr/>
        </p:nvGrpSpPr>
        <p:grpSpPr>
          <a:xfrm>
            <a:off x="1524000" y="762000"/>
            <a:ext cx="8382000" cy="5128230"/>
            <a:chOff x="1524000" y="762000"/>
            <a:chExt cx="8382000" cy="5128230"/>
          </a:xfrm>
        </p:grpSpPr>
        <p:pic>
          <p:nvPicPr>
            <p:cNvPr id="7275" name="Picture 107" descr="nature07943-f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703" b="60204"/>
            <a:stretch/>
          </p:blipFill>
          <p:spPr bwMode="auto">
            <a:xfrm>
              <a:off x="3467100" y="2357440"/>
              <a:ext cx="4743450" cy="835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95600" y="2343150"/>
              <a:ext cx="268605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p:cNvSpPr/>
            <p:nvPr/>
          </p:nvSpPr>
          <p:spPr>
            <a:xfrm>
              <a:off x="6096000" y="2286000"/>
              <a:ext cx="160020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8" name="Group 7"/>
            <p:cNvGrpSpPr/>
            <p:nvPr/>
          </p:nvGrpSpPr>
          <p:grpSpPr>
            <a:xfrm>
              <a:off x="2895602" y="3314700"/>
              <a:ext cx="3348989" cy="826532"/>
              <a:chOff x="304800" y="3276600"/>
              <a:chExt cx="4465319" cy="1102043"/>
            </a:xfrm>
          </p:grpSpPr>
          <p:sp>
            <p:nvSpPr>
              <p:cNvPr id="4" name="Down Arrow 3"/>
              <p:cNvSpPr/>
              <p:nvPr/>
            </p:nvSpPr>
            <p:spPr>
              <a:xfrm>
                <a:off x="39624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304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00B0F0"/>
                    </a:solidFill>
                  </a:rPr>
                  <a:t>A</a:t>
                </a:r>
                <a:r>
                  <a:rPr lang="en-US" dirty="0" err="1"/>
                  <a:t>AAATCGAGCC</a:t>
                </a:r>
                <a:r>
                  <a:rPr lang="en-US" dirty="0"/>
                  <a:t>…</a:t>
                </a:r>
              </a:p>
            </p:txBody>
          </p:sp>
        </p:grpSp>
        <p:grpSp>
          <p:nvGrpSpPr>
            <p:cNvPr id="9" name="Group 8"/>
            <p:cNvGrpSpPr/>
            <p:nvPr/>
          </p:nvGrpSpPr>
          <p:grpSpPr>
            <a:xfrm>
              <a:off x="6324602" y="3314700"/>
              <a:ext cx="3348989" cy="826532"/>
              <a:chOff x="4876800" y="3276600"/>
              <a:chExt cx="4465319" cy="1102043"/>
            </a:xfrm>
          </p:grpSpPr>
          <p:sp>
            <p:nvSpPr>
              <p:cNvPr id="13" name="Down Arrow 12"/>
              <p:cNvSpPr/>
              <p:nvPr/>
            </p:nvSpPr>
            <p:spPr>
              <a:xfrm>
                <a:off x="67818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p:cNvSpPr txBox="1"/>
              <p:nvPr/>
            </p:nvSpPr>
            <p:spPr>
              <a:xfrm>
                <a:off x="4876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FF0000"/>
                    </a:solidFill>
                  </a:rPr>
                  <a:t>T</a:t>
                </a:r>
                <a:r>
                  <a:rPr lang="en-US" dirty="0" err="1"/>
                  <a:t>AAATCGAGCC</a:t>
                </a:r>
                <a:r>
                  <a:rPr lang="en-US" dirty="0"/>
                  <a:t>…</a:t>
                </a:r>
              </a:p>
            </p:txBody>
          </p:sp>
        </p:grpSp>
        <p:sp>
          <p:nvSpPr>
            <p:cNvPr id="3" name="Right Arrow 2"/>
            <p:cNvSpPr/>
            <p:nvPr/>
          </p:nvSpPr>
          <p:spPr>
            <a:xfrm rot="19111568">
              <a:off x="3868629" y="4267846"/>
              <a:ext cx="742950"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ight Arrow 15"/>
            <p:cNvSpPr/>
            <p:nvPr/>
          </p:nvSpPr>
          <p:spPr>
            <a:xfrm rot="19111568">
              <a:off x="7183329" y="4267845"/>
              <a:ext cx="742950" cy="2857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5054805" y="4686301"/>
              <a:ext cx="3368423" cy="461665"/>
            </a:xfrm>
            <a:prstGeom prst="rect">
              <a:avLst/>
            </a:prstGeom>
            <a:noFill/>
          </p:spPr>
          <p:txBody>
            <a:bodyPr wrap="none" rtlCol="0">
              <a:spAutoFit/>
            </a:bodyPr>
            <a:lstStyle/>
            <a:p>
              <a:pPr algn="ctr"/>
              <a:r>
                <a:rPr lang="en-US" sz="2100" dirty="0">
                  <a:solidFill>
                    <a:srgbClr val="FF0000"/>
                  </a:solidFill>
                </a:rPr>
                <a:t>Somatic mutation from </a:t>
              </a:r>
              <a:r>
                <a:rPr lang="en-US" sz="2400" b="1" dirty="0">
                  <a:solidFill>
                    <a:srgbClr val="00B0F0"/>
                  </a:solidFill>
                </a:rPr>
                <a:t>A</a:t>
              </a:r>
              <a:r>
                <a:rPr lang="en-US" sz="2100" dirty="0"/>
                <a:t> &gt; </a:t>
              </a:r>
              <a:r>
                <a:rPr lang="en-US" sz="2400" b="1" dirty="0">
                  <a:solidFill>
                    <a:srgbClr val="FF0000"/>
                  </a:solidFill>
                </a:rPr>
                <a:t>T</a:t>
              </a:r>
            </a:p>
          </p:txBody>
        </p:sp>
        <p:sp>
          <p:nvSpPr>
            <p:cNvPr id="17" name="Oval 16"/>
            <p:cNvSpPr/>
            <p:nvPr/>
          </p:nvSpPr>
          <p:spPr>
            <a:xfrm>
              <a:off x="558165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8" name="Oval 17"/>
            <p:cNvSpPr/>
            <p:nvPr/>
          </p:nvSpPr>
          <p:spPr>
            <a:xfrm>
              <a:off x="769620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20" name="Text Box 8"/>
            <p:cNvSpPr txBox="1">
              <a:spLocks noChangeArrowheads="1"/>
            </p:cNvSpPr>
            <p:nvPr/>
          </p:nvSpPr>
          <p:spPr bwMode="auto">
            <a:xfrm>
              <a:off x="1524000" y="762000"/>
              <a:ext cx="6542313"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detect somatic mutations by DNA sequencing normal cells and tumour cells</a:t>
              </a:r>
            </a:p>
            <a:p>
              <a:endParaRPr lang="en-GB" altLang="en-US" sz="2800" dirty="0"/>
            </a:p>
          </p:txBody>
        </p:sp>
        <p:sp>
          <p:nvSpPr>
            <p:cNvPr id="21" name="TextBox 20"/>
            <p:cNvSpPr txBox="1"/>
            <p:nvPr/>
          </p:nvSpPr>
          <p:spPr>
            <a:xfrm>
              <a:off x="5268686" y="2100943"/>
              <a:ext cx="1306286" cy="461665"/>
            </a:xfrm>
            <a:prstGeom prst="rect">
              <a:avLst/>
            </a:prstGeom>
            <a:solidFill>
              <a:schemeClr val="bg1"/>
            </a:solidFill>
          </p:spPr>
          <p:txBody>
            <a:bodyPr wrap="square" rtlCol="0">
              <a:spAutoFit/>
            </a:bodyPr>
            <a:lstStyle/>
            <a:p>
              <a:pPr algn="ctr"/>
              <a:r>
                <a:rPr lang="en-US" sz="2400" dirty="0"/>
                <a:t>Normal</a:t>
              </a:r>
            </a:p>
          </p:txBody>
        </p:sp>
        <p:sp>
          <p:nvSpPr>
            <p:cNvPr id="22" name="TextBox 21"/>
            <p:cNvSpPr txBox="1"/>
            <p:nvPr/>
          </p:nvSpPr>
          <p:spPr>
            <a:xfrm>
              <a:off x="7347857" y="2090057"/>
              <a:ext cx="1306286" cy="461665"/>
            </a:xfrm>
            <a:prstGeom prst="rect">
              <a:avLst/>
            </a:prstGeom>
            <a:solidFill>
              <a:schemeClr val="bg1"/>
            </a:solidFill>
          </p:spPr>
          <p:txBody>
            <a:bodyPr wrap="square" rtlCol="0">
              <a:spAutoFit/>
            </a:bodyPr>
            <a:lstStyle/>
            <a:p>
              <a:pPr algn="ctr"/>
              <a:r>
                <a:rPr lang="en-US" sz="2400" dirty="0"/>
                <a:t>Tumour</a:t>
              </a:r>
            </a:p>
          </p:txBody>
        </p:sp>
        <p:grpSp>
          <p:nvGrpSpPr>
            <p:cNvPr id="12" name="Group 11"/>
            <p:cNvGrpSpPr/>
            <p:nvPr/>
          </p:nvGrpSpPr>
          <p:grpSpPr>
            <a:xfrm>
              <a:off x="5486400" y="5105400"/>
              <a:ext cx="4419600" cy="784830"/>
              <a:chOff x="5486400" y="5105400"/>
              <a:chExt cx="4419600" cy="784830"/>
            </a:xfrm>
          </p:grpSpPr>
          <p:sp>
            <p:nvSpPr>
              <p:cNvPr id="23" name="TextBox 22"/>
              <p:cNvSpPr txBox="1"/>
              <p:nvPr/>
            </p:nvSpPr>
            <p:spPr>
              <a:xfrm>
                <a:off x="5486400" y="5105400"/>
                <a:ext cx="4419600" cy="784830"/>
              </a:xfrm>
              <a:prstGeom prst="rect">
                <a:avLst/>
              </a:prstGeom>
              <a:noFill/>
            </p:spPr>
            <p:txBody>
              <a:bodyPr wrap="square" rtlCol="0">
                <a:spAutoFit/>
              </a:bodyPr>
              <a:lstStyle/>
              <a:p>
                <a:r>
                  <a:rPr lang="en-US" sz="2100" dirty="0"/>
                  <a:t>C</a:t>
                </a:r>
                <a:r>
                  <a:rPr lang="en-US" sz="2400" b="1" dirty="0">
                    <a:solidFill>
                      <a:srgbClr val="00B0F0"/>
                    </a:solidFill>
                  </a:rPr>
                  <a:t>A</a:t>
                </a:r>
                <a:r>
                  <a:rPr lang="en-US" sz="2100" dirty="0"/>
                  <a:t>A &gt; C</a:t>
                </a:r>
                <a:r>
                  <a:rPr lang="en-US" sz="2400" b="1" dirty="0">
                    <a:solidFill>
                      <a:srgbClr val="FF0000"/>
                    </a:solidFill>
                  </a:rPr>
                  <a:t>T</a:t>
                </a:r>
                <a:r>
                  <a:rPr lang="en-US" sz="2100" dirty="0"/>
                  <a:t>A        trinucleotide context: information in neighboring bases</a:t>
                </a:r>
              </a:p>
            </p:txBody>
          </p:sp>
          <p:sp>
            <p:nvSpPr>
              <p:cNvPr id="11" name="Right Arrow 10"/>
              <p:cNvSpPr/>
              <p:nvPr/>
            </p:nvSpPr>
            <p:spPr>
              <a:xfrm>
                <a:off x="6934200" y="5181600"/>
                <a:ext cx="228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Text Box 8"/>
          <p:cNvSpPr txBox="1">
            <a:spLocks noChangeArrowheads="1"/>
          </p:cNvSpPr>
          <p:nvPr/>
        </p:nvSpPr>
        <p:spPr bwMode="auto">
          <a:xfrm>
            <a:off x="1295400" y="2057400"/>
            <a:ext cx="3276600"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look for the variants found only in the tumor</a:t>
            </a:r>
          </a:p>
        </p:txBody>
      </p:sp>
    </p:spTree>
    <p:extLst>
      <p:ext uri="{BB962C8B-B14F-4D97-AF65-F5344CB8AC3E}">
        <p14:creationId xmlns:p14="http://schemas.microsoft.com/office/powerpoint/2010/main" val="3406740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7" descr="nature07943-f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9500" t="9585" r="12000" b="60204"/>
          <a:stretch/>
        </p:blipFill>
        <p:spPr bwMode="auto">
          <a:xfrm>
            <a:off x="5881008" y="2598965"/>
            <a:ext cx="1170297" cy="162618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
        <p:nvSpPr>
          <p:cNvPr id="7" name="Content Placeholder 6"/>
          <p:cNvSpPr>
            <a:spLocks noGrp="1"/>
          </p:cNvSpPr>
          <p:nvPr>
            <p:ph idx="4294967295"/>
          </p:nvPr>
        </p:nvSpPr>
        <p:spPr>
          <a:xfrm>
            <a:off x="457200" y="1143000"/>
            <a:ext cx="10015538" cy="1028700"/>
          </a:xfrm>
        </p:spPr>
        <p:txBody>
          <a:bodyPr>
            <a:noAutofit/>
          </a:bodyPr>
          <a:lstStyle/>
          <a:p>
            <a:r>
              <a:rPr lang="en-US" sz="2400" dirty="0"/>
              <a:t>We look at all mutations (most are not causing the cancer; they are innocent bystanders)</a:t>
            </a:r>
          </a:p>
          <a:p>
            <a:r>
              <a:rPr lang="en-US" sz="2400" dirty="0"/>
              <a:t>We want to know: what mutated (changed) the DNA?</a:t>
            </a:r>
          </a:p>
          <a:p>
            <a:endParaRPr lang="en-US" sz="2400" dirty="0"/>
          </a:p>
          <a:p>
            <a:pPr>
              <a:buNone/>
            </a:pPr>
            <a:endParaRPr lang="en-US" sz="2400" dirty="0"/>
          </a:p>
          <a:p>
            <a:endParaRPr lang="en-US" sz="2400" dirty="0"/>
          </a:p>
          <a:p>
            <a:pPr>
              <a:buNone/>
            </a:pPr>
            <a:endParaRPr lang="en-US" sz="2400" dirty="0"/>
          </a:p>
        </p:txBody>
      </p:sp>
      <p:sp>
        <p:nvSpPr>
          <p:cNvPr id="9" name="Lightning Bolt 8"/>
          <p:cNvSpPr/>
          <p:nvPr/>
        </p:nvSpPr>
        <p:spPr>
          <a:xfrm>
            <a:off x="4509407" y="2827565"/>
            <a:ext cx="1657350" cy="51435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1" name="Rectangle 10"/>
          <p:cNvSpPr/>
          <p:nvPr/>
        </p:nvSpPr>
        <p:spPr>
          <a:xfrm>
            <a:off x="4124599" y="2187486"/>
            <a:ext cx="1813559" cy="1985159"/>
          </a:xfrm>
          <a:prstGeom prst="rect">
            <a:avLst/>
          </a:prstGeom>
          <a:noFill/>
        </p:spPr>
        <p:txBody>
          <a:bodyPr wrap="square" lIns="68580" tIns="34290" rIns="68580" bIns="3429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12450" b="1" dirty="0">
                <a:ln w="11430"/>
                <a:solidFill>
                  <a:srgbClr val="FF0000"/>
                </a:solidFill>
                <a:effectLst>
                  <a:outerShdw blurRad="80000" dist="40000" dir="5040000" algn="tl">
                    <a:srgbClr val="000000">
                      <a:alpha val="30000"/>
                    </a:srgbClr>
                  </a:outerShdw>
                </a:effectLst>
              </a:rPr>
              <a:t>?</a:t>
            </a:r>
            <a:endParaRPr lang="en-SG" sz="12450" b="1" dirty="0">
              <a:ln w="11430"/>
              <a:solidFill>
                <a:srgbClr val="FF0000"/>
              </a:soli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1214556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srcRect l="8720" t="35383" r="17262" b="25633"/>
          <a:stretch/>
        </p:blipFill>
        <p:spPr>
          <a:xfrm>
            <a:off x="152400" y="1295400"/>
            <a:ext cx="10025469" cy="1511300"/>
          </a:xfrm>
          <a:prstGeom prst="rect">
            <a:avLst/>
          </a:prstGeom>
        </p:spPr>
      </p:pic>
      <p:sp>
        <p:nvSpPr>
          <p:cNvPr id="24" name="Rectangle 23"/>
          <p:cNvSpPr/>
          <p:nvPr/>
        </p:nvSpPr>
        <p:spPr>
          <a:xfrm>
            <a:off x="5943600" y="1447800"/>
            <a:ext cx="1295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Title 42"/>
          <p:cNvSpPr>
            <a:spLocks noGrp="1"/>
          </p:cNvSpPr>
          <p:nvPr>
            <p:ph type="title"/>
          </p:nvPr>
        </p:nvSpPr>
        <p:spPr>
          <a:xfrm>
            <a:off x="152400" y="152400"/>
            <a:ext cx="8769350" cy="990600"/>
          </a:xfrm>
        </p:spPr>
        <p:txBody>
          <a:bodyPr/>
          <a:lstStyle/>
          <a:p>
            <a:pPr algn="l" eaLnBrk="1" hangingPunct="1"/>
            <a:r>
              <a:rPr lang="en-US" altLang="en-US" sz="2800" u="sng" dirty="0"/>
              <a:t>Mutational signature</a:t>
            </a:r>
            <a:r>
              <a:rPr lang="en-US" altLang="en-US" sz="2800" dirty="0"/>
              <a:t> in an AA-exposed upper tract</a:t>
            </a:r>
            <a:br>
              <a:rPr lang="en-US" altLang="en-US" sz="2800" dirty="0"/>
            </a:br>
            <a:r>
              <a:rPr lang="en-US" altLang="en-US" sz="2800" dirty="0"/>
              <a:t>urothelial carcinoma</a:t>
            </a:r>
            <a:endParaRPr lang="en-SG" altLang="en-US" sz="2800" dirty="0">
              <a:solidFill>
                <a:srgbClr val="FF0000"/>
              </a:solidFill>
            </a:endParaRPr>
          </a:p>
        </p:txBody>
      </p:sp>
      <p:sp>
        <p:nvSpPr>
          <p:cNvPr id="3" name="Slide Number Placeholder 2"/>
          <p:cNvSpPr>
            <a:spLocks noGrp="1"/>
          </p:cNvSpPr>
          <p:nvPr>
            <p:ph type="sldNum" sz="quarter" idx="12"/>
          </p:nvPr>
        </p:nvSpPr>
        <p:spPr/>
        <p:txBody>
          <a:bodyPr/>
          <a:lstStyle/>
          <a:p>
            <a:pPr>
              <a:defRPr/>
            </a:pPr>
            <a:fld id="{FFFB4C55-9A55-45A0-A2A5-ECC3126D7CB8}" type="slidenum">
              <a:rPr lang="en-US" smtClean="0"/>
              <a:pPr>
                <a:defRPr/>
              </a:pPr>
              <a:t>17</a:t>
            </a:fld>
            <a:endParaRPr lang="en-US"/>
          </a:p>
        </p:txBody>
      </p:sp>
      <p:sp>
        <p:nvSpPr>
          <p:cNvPr id="13" name="TextBox 12"/>
          <p:cNvSpPr txBox="1"/>
          <p:nvPr/>
        </p:nvSpPr>
        <p:spPr>
          <a:xfrm>
            <a:off x="3429000" y="6096000"/>
            <a:ext cx="4695773" cy="369332"/>
          </a:xfrm>
          <a:prstGeom prst="rect">
            <a:avLst/>
          </a:prstGeom>
          <a:noFill/>
        </p:spPr>
        <p:txBody>
          <a:bodyPr wrap="none" rtlCol="0">
            <a:spAutoFit/>
          </a:bodyPr>
          <a:lstStyle/>
          <a:p>
            <a:r>
              <a:rPr lang="en-US" dirty="0"/>
              <a:t>Poon et al, Science Translational Medicine, 2013</a:t>
            </a:r>
          </a:p>
        </p:txBody>
      </p:sp>
      <p:sp>
        <p:nvSpPr>
          <p:cNvPr id="28" name="Rectangle 2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744200" y="2667000"/>
            <a:ext cx="533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09600" y="1219200"/>
            <a:ext cx="3657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134600" y="1295400"/>
            <a:ext cx="1143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343400" y="2819401"/>
            <a:ext cx="3505200" cy="2932568"/>
            <a:chOff x="2514600" y="2760883"/>
            <a:chExt cx="3943350" cy="2461241"/>
          </a:xfrm>
        </p:grpSpPr>
        <p:sp>
          <p:nvSpPr>
            <p:cNvPr id="32" name="TextBox 31"/>
            <p:cNvSpPr txBox="1"/>
            <p:nvPr/>
          </p:nvSpPr>
          <p:spPr>
            <a:xfrm>
              <a:off x="2514600" y="3336460"/>
              <a:ext cx="3943350" cy="1885664"/>
            </a:xfrm>
            <a:prstGeom prst="rect">
              <a:avLst/>
            </a:prstGeom>
            <a:noFill/>
          </p:spPr>
          <p:txBody>
            <a:bodyPr wrap="square" rtlCol="0">
              <a:spAutoFit/>
            </a:bodyPr>
            <a:lstStyle/>
            <a:p>
              <a:pPr algn="ctr"/>
              <a:r>
                <a:rPr lang="en-US" sz="2000" dirty="0"/>
                <a:t>Highest bar represents the number of C</a:t>
              </a:r>
              <a:r>
                <a:rPr lang="en-US" sz="2000" b="1" dirty="0"/>
                <a:t>A</a:t>
              </a:r>
              <a:r>
                <a:rPr lang="en-US" sz="2000" dirty="0"/>
                <a:t>G to C</a:t>
              </a:r>
              <a:r>
                <a:rPr lang="en-US" sz="2000" b="1" dirty="0"/>
                <a:t>T</a:t>
              </a:r>
              <a:r>
                <a:rPr lang="en-US" sz="2000" dirty="0"/>
                <a:t>G mutations across the entire genome</a:t>
              </a:r>
            </a:p>
            <a:p>
              <a:pPr algn="ctr"/>
              <a:endParaRPr lang="en-US" sz="2000" dirty="0"/>
            </a:p>
            <a:p>
              <a:pPr algn="ctr"/>
              <a:r>
                <a:rPr lang="en-US" sz="2000" dirty="0"/>
                <a:t>The higher the bar, the more C</a:t>
              </a:r>
              <a:r>
                <a:rPr lang="en-US" sz="2000" b="1" dirty="0"/>
                <a:t>A</a:t>
              </a:r>
              <a:r>
                <a:rPr lang="en-US" sz="2000" dirty="0"/>
                <a:t>G to C</a:t>
              </a:r>
              <a:r>
                <a:rPr lang="en-US" sz="2000" b="1" dirty="0"/>
                <a:t>T</a:t>
              </a:r>
              <a:r>
                <a:rPr lang="en-US" sz="2000" dirty="0"/>
                <a:t>G mutations</a:t>
              </a:r>
            </a:p>
          </p:txBody>
        </p:sp>
        <p:cxnSp>
          <p:nvCxnSpPr>
            <p:cNvPr id="35" name="Straight Arrow Connector 34"/>
            <p:cNvCxnSpPr/>
            <p:nvPr/>
          </p:nvCxnSpPr>
          <p:spPr>
            <a:xfrm flipV="1">
              <a:off x="4229100" y="2760883"/>
              <a:ext cx="685800" cy="6395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25" name="Picture 24"/>
          <p:cNvPicPr>
            <a:picLocks/>
          </p:cNvPicPr>
          <p:nvPr/>
        </p:nvPicPr>
        <p:blipFill rotWithShape="1">
          <a:blip r:embed="rId4" cstate="print">
            <a:extLst>
              <a:ext uri="{28A0092B-C50C-407E-A947-70E740481C1C}">
                <a14:useLocalDpi xmlns:a14="http://schemas.microsoft.com/office/drawing/2010/main" val="0"/>
              </a:ext>
            </a:extLst>
          </a:blip>
          <a:srcRect l="27894" t="22696" r="41401" b="11583"/>
          <a:stretch/>
        </p:blipFill>
        <p:spPr>
          <a:xfrm flipH="1">
            <a:off x="9067800" y="304800"/>
            <a:ext cx="883535" cy="2223515"/>
          </a:xfrm>
          <a:prstGeom prst="rect">
            <a:avLst/>
          </a:prstGeom>
        </p:spPr>
      </p:pic>
      <p:cxnSp>
        <p:nvCxnSpPr>
          <p:cNvPr id="7" name="Straight Arrow Connector 6"/>
          <p:cNvCxnSpPr/>
          <p:nvPr/>
        </p:nvCxnSpPr>
        <p:spPr>
          <a:xfrm flipV="1">
            <a:off x="8229600" y="685800"/>
            <a:ext cx="1295400"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09600" y="3276600"/>
            <a:ext cx="3200400" cy="1323439"/>
          </a:xfrm>
          <a:prstGeom prst="rect">
            <a:avLst/>
          </a:prstGeom>
          <a:noFill/>
        </p:spPr>
        <p:txBody>
          <a:bodyPr wrap="square" rtlCol="0">
            <a:spAutoFit/>
          </a:bodyPr>
          <a:lstStyle/>
          <a:p>
            <a:pPr algn="ctr"/>
            <a:r>
              <a:rPr lang="en-US" sz="2000" dirty="0"/>
              <a:t>Each bar represents the total number of single nucleotide substitutions in a particular trinucleotide context </a:t>
            </a:r>
          </a:p>
        </p:txBody>
      </p:sp>
      <p:grpSp>
        <p:nvGrpSpPr>
          <p:cNvPr id="33" name="Group 32"/>
          <p:cNvGrpSpPr/>
          <p:nvPr/>
        </p:nvGrpSpPr>
        <p:grpSpPr>
          <a:xfrm rot="16200000">
            <a:off x="557625" y="1673450"/>
            <a:ext cx="1189621" cy="1200329"/>
            <a:chOff x="2160775" y="4842302"/>
            <a:chExt cx="1189621" cy="1200329"/>
          </a:xfrm>
        </p:grpSpPr>
        <p:sp>
          <p:nvSpPr>
            <p:cNvPr id="36" name="TextBox 35"/>
            <p:cNvSpPr txBox="1"/>
            <p:nvPr/>
          </p:nvSpPr>
          <p:spPr>
            <a:xfrm>
              <a:off x="2160775" y="4842302"/>
              <a:ext cx="1189621" cy="1200329"/>
            </a:xfrm>
            <a:prstGeom prst="rect">
              <a:avLst/>
            </a:prstGeom>
            <a:solidFill>
              <a:schemeClr val="bg1"/>
            </a:solidFill>
          </p:spPr>
          <p:txBody>
            <a:bodyPr wrap="none" rtlCol="0">
              <a:spAutoFit/>
            </a:bodyPr>
            <a:lstStyle/>
            <a:p>
              <a:pPr algn="ctr"/>
              <a:endParaRPr lang="en-US" altLang="zh-CN" dirty="0"/>
            </a:p>
            <a:p>
              <a:pPr algn="ctr"/>
              <a:r>
                <a:rPr lang="en-US" altLang="zh-CN" dirty="0"/>
                <a:t>More</a:t>
              </a:r>
            </a:p>
            <a:p>
              <a:pPr algn="ctr"/>
              <a:r>
                <a:rPr lang="en-US" altLang="zh-CN" dirty="0"/>
                <a:t> mutations</a:t>
              </a:r>
            </a:p>
            <a:p>
              <a:pPr algn="ctr"/>
              <a:endParaRPr lang="en-US" dirty="0"/>
            </a:p>
          </p:txBody>
        </p:sp>
        <p:cxnSp>
          <p:nvCxnSpPr>
            <p:cNvPr id="38" name="Straight Arrow Connector 37"/>
            <p:cNvCxnSpPr/>
            <p:nvPr/>
          </p:nvCxnSpPr>
          <p:spPr>
            <a:xfrm>
              <a:off x="2234572" y="5814030"/>
              <a:ext cx="106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283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srcRect l="8720" t="35383" r="17262" b="25633"/>
          <a:stretch/>
        </p:blipFill>
        <p:spPr>
          <a:xfrm>
            <a:off x="152400" y="1295400"/>
            <a:ext cx="10025469" cy="1511300"/>
          </a:xfrm>
          <a:prstGeom prst="rect">
            <a:avLst/>
          </a:prstGeom>
        </p:spPr>
      </p:pic>
      <p:sp>
        <p:nvSpPr>
          <p:cNvPr id="24" name="Rectangle 23"/>
          <p:cNvSpPr/>
          <p:nvPr/>
        </p:nvSpPr>
        <p:spPr>
          <a:xfrm>
            <a:off x="5943600" y="1447800"/>
            <a:ext cx="1295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Title 42"/>
          <p:cNvSpPr>
            <a:spLocks noGrp="1"/>
          </p:cNvSpPr>
          <p:nvPr>
            <p:ph type="title"/>
          </p:nvPr>
        </p:nvSpPr>
        <p:spPr>
          <a:xfrm>
            <a:off x="152400" y="152400"/>
            <a:ext cx="8769350" cy="990600"/>
          </a:xfrm>
        </p:spPr>
        <p:txBody>
          <a:bodyPr/>
          <a:lstStyle/>
          <a:p>
            <a:pPr algn="l" eaLnBrk="1" hangingPunct="1"/>
            <a:r>
              <a:rPr lang="en-US" altLang="en-US" sz="2800" u="sng" dirty="0"/>
              <a:t>Mutational signature</a:t>
            </a:r>
            <a:r>
              <a:rPr lang="en-US" altLang="en-US" sz="2800" dirty="0"/>
              <a:t> in an AA-exposed upper tract urothelial carcinoma</a:t>
            </a:r>
            <a:endParaRPr lang="en-SG" altLang="en-US" sz="2800" dirty="0">
              <a:solidFill>
                <a:srgbClr val="FF0000"/>
              </a:solidFill>
            </a:endParaRPr>
          </a:p>
        </p:txBody>
      </p:sp>
      <p:sp>
        <p:nvSpPr>
          <p:cNvPr id="3" name="Slide Number Placeholder 2"/>
          <p:cNvSpPr>
            <a:spLocks noGrp="1"/>
          </p:cNvSpPr>
          <p:nvPr>
            <p:ph type="sldNum" sz="quarter" idx="12"/>
          </p:nvPr>
        </p:nvSpPr>
        <p:spPr/>
        <p:txBody>
          <a:bodyPr/>
          <a:lstStyle/>
          <a:p>
            <a:pPr>
              <a:defRPr/>
            </a:pPr>
            <a:fld id="{FFFB4C55-9A55-45A0-A2A5-ECC3126D7CB8}" type="slidenum">
              <a:rPr lang="en-US" smtClean="0"/>
              <a:pPr>
                <a:defRPr/>
              </a:pPr>
              <a:t>18</a:t>
            </a:fld>
            <a:endParaRPr lang="en-US"/>
          </a:p>
        </p:txBody>
      </p:sp>
      <p:sp>
        <p:nvSpPr>
          <p:cNvPr id="28" name="Rectangle 2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744200" y="2667000"/>
            <a:ext cx="533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09600" y="1219200"/>
            <a:ext cx="3657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134600" y="1295400"/>
            <a:ext cx="1143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6629400" y="2743199"/>
            <a:ext cx="4724400" cy="1012683"/>
            <a:chOff x="5105400" y="2438402"/>
            <a:chExt cx="5248756" cy="1237538"/>
          </a:xfrm>
        </p:grpSpPr>
        <p:sp>
          <p:nvSpPr>
            <p:cNvPr id="40" name="TextBox 39"/>
            <p:cNvSpPr txBox="1"/>
            <p:nvPr/>
          </p:nvSpPr>
          <p:spPr>
            <a:xfrm>
              <a:off x="6294781" y="2810876"/>
              <a:ext cx="4059375" cy="865064"/>
            </a:xfrm>
            <a:prstGeom prst="rect">
              <a:avLst/>
            </a:prstGeom>
            <a:noFill/>
          </p:spPr>
          <p:txBody>
            <a:bodyPr wrap="square" rtlCol="0">
              <a:spAutoFit/>
            </a:bodyPr>
            <a:lstStyle/>
            <a:p>
              <a:pPr algn="ctr"/>
              <a:r>
                <a:rPr lang="en-US" sz="2000" dirty="0"/>
                <a:t>A</a:t>
              </a:r>
              <a:r>
                <a:rPr lang="en-US" sz="2000" b="1" dirty="0"/>
                <a:t>A</a:t>
              </a:r>
              <a:r>
                <a:rPr lang="en-US" sz="2000" dirty="0"/>
                <a:t>G &gt; A</a:t>
              </a:r>
              <a:r>
                <a:rPr lang="en-US" sz="2000" b="1" dirty="0"/>
                <a:t>T</a:t>
              </a:r>
              <a:r>
                <a:rPr lang="en-US" sz="2000" dirty="0"/>
                <a:t>G mutations</a:t>
              </a:r>
            </a:p>
            <a:p>
              <a:pPr algn="ctr"/>
              <a:r>
                <a:rPr lang="en-US" sz="2000" dirty="0"/>
                <a:t>Not as many</a:t>
              </a:r>
            </a:p>
          </p:txBody>
        </p:sp>
        <p:cxnSp>
          <p:nvCxnSpPr>
            <p:cNvPr id="41" name="Straight Arrow Connector 40"/>
            <p:cNvCxnSpPr/>
            <p:nvPr/>
          </p:nvCxnSpPr>
          <p:spPr>
            <a:xfrm flipH="1" flipV="1">
              <a:off x="5105400" y="2438402"/>
              <a:ext cx="1777804" cy="4655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28600" y="2819400"/>
            <a:ext cx="5638800" cy="1774686"/>
            <a:chOff x="228600" y="2819400"/>
            <a:chExt cx="5638800" cy="1774686"/>
          </a:xfrm>
        </p:grpSpPr>
        <p:grpSp>
          <p:nvGrpSpPr>
            <p:cNvPr id="42" name="Group 41"/>
            <p:cNvGrpSpPr/>
            <p:nvPr/>
          </p:nvGrpSpPr>
          <p:grpSpPr>
            <a:xfrm>
              <a:off x="228600" y="3200400"/>
              <a:ext cx="4038599" cy="1393686"/>
              <a:chOff x="4564773" y="2159042"/>
              <a:chExt cx="5730652" cy="1703138"/>
            </a:xfrm>
          </p:grpSpPr>
          <p:sp>
            <p:nvSpPr>
              <p:cNvPr id="43" name="TextBox 42"/>
              <p:cNvSpPr txBox="1"/>
              <p:nvPr/>
            </p:nvSpPr>
            <p:spPr>
              <a:xfrm>
                <a:off x="4564773" y="2997116"/>
                <a:ext cx="5730652" cy="865064"/>
              </a:xfrm>
              <a:prstGeom prst="rect">
                <a:avLst/>
              </a:prstGeom>
              <a:noFill/>
            </p:spPr>
            <p:txBody>
              <a:bodyPr wrap="square" rtlCol="0">
                <a:spAutoFit/>
              </a:bodyPr>
              <a:lstStyle/>
              <a:p>
                <a:pPr algn="ctr"/>
                <a:r>
                  <a:rPr lang="en-US" sz="2000" dirty="0"/>
                  <a:t>Mutations from C to A, C to G,  C to T</a:t>
                </a:r>
              </a:p>
              <a:p>
                <a:pPr algn="ctr"/>
                <a:r>
                  <a:rPr lang="en-US" sz="2000" dirty="0"/>
                  <a:t>Almost none</a:t>
                </a:r>
              </a:p>
            </p:txBody>
          </p:sp>
          <p:cxnSp>
            <p:nvCxnSpPr>
              <p:cNvPr id="44" name="Straight Arrow Connector 43"/>
              <p:cNvCxnSpPr/>
              <p:nvPr/>
            </p:nvCxnSpPr>
            <p:spPr>
              <a:xfrm flipV="1">
                <a:off x="8565417" y="2159042"/>
                <a:ext cx="1081258" cy="8380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 name="Left Brace 9"/>
            <p:cNvSpPr/>
            <p:nvPr/>
          </p:nvSpPr>
          <p:spPr>
            <a:xfrm rot="16200000">
              <a:off x="3657600" y="914400"/>
              <a:ext cx="304800" cy="4114800"/>
            </a:xfrm>
            <a:prstGeom prst="leftBrace">
              <a:avLst>
                <a:gd name="adj1" fmla="val 6153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5" name="Picture 24"/>
          <p:cNvPicPr>
            <a:picLocks/>
          </p:cNvPicPr>
          <p:nvPr/>
        </p:nvPicPr>
        <p:blipFill rotWithShape="1">
          <a:blip r:embed="rId4" cstate="print">
            <a:extLst>
              <a:ext uri="{28A0092B-C50C-407E-A947-70E740481C1C}">
                <a14:useLocalDpi xmlns:a14="http://schemas.microsoft.com/office/drawing/2010/main" val="0"/>
              </a:ext>
            </a:extLst>
          </a:blip>
          <a:srcRect l="27894" t="22696" r="41401" b="11583"/>
          <a:stretch/>
        </p:blipFill>
        <p:spPr>
          <a:xfrm flipH="1">
            <a:off x="9067800" y="304800"/>
            <a:ext cx="883535" cy="2223515"/>
          </a:xfrm>
          <a:prstGeom prst="rect">
            <a:avLst/>
          </a:prstGeom>
        </p:spPr>
      </p:pic>
      <p:cxnSp>
        <p:nvCxnSpPr>
          <p:cNvPr id="7" name="Straight Arrow Connector 6"/>
          <p:cNvCxnSpPr/>
          <p:nvPr/>
        </p:nvCxnSpPr>
        <p:spPr>
          <a:xfrm flipV="1">
            <a:off x="8229600" y="685800"/>
            <a:ext cx="1295400"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4343400" y="2819400"/>
            <a:ext cx="3505200" cy="2932571"/>
            <a:chOff x="2514600" y="2760882"/>
            <a:chExt cx="3943350" cy="2461243"/>
          </a:xfrm>
        </p:grpSpPr>
        <p:sp>
          <p:nvSpPr>
            <p:cNvPr id="33" name="TextBox 32"/>
            <p:cNvSpPr txBox="1"/>
            <p:nvPr/>
          </p:nvSpPr>
          <p:spPr>
            <a:xfrm>
              <a:off x="2514600" y="3336460"/>
              <a:ext cx="3943350" cy="1885665"/>
            </a:xfrm>
            <a:prstGeom prst="rect">
              <a:avLst/>
            </a:prstGeom>
            <a:noFill/>
          </p:spPr>
          <p:txBody>
            <a:bodyPr wrap="square" rtlCol="0">
              <a:spAutoFit/>
            </a:bodyPr>
            <a:lstStyle/>
            <a:p>
              <a:pPr algn="ctr"/>
              <a:r>
                <a:rPr lang="en-US" sz="2000" dirty="0"/>
                <a:t>Highest bar represents the number of C</a:t>
              </a:r>
              <a:r>
                <a:rPr lang="en-US" sz="2000" b="1" dirty="0"/>
                <a:t>A</a:t>
              </a:r>
              <a:r>
                <a:rPr lang="en-US" sz="2000" dirty="0"/>
                <a:t>G to C</a:t>
              </a:r>
              <a:r>
                <a:rPr lang="en-US" sz="2000" b="1" dirty="0"/>
                <a:t>T</a:t>
              </a:r>
              <a:r>
                <a:rPr lang="en-US" sz="2000" dirty="0"/>
                <a:t>G mutations across the entire genome</a:t>
              </a:r>
            </a:p>
            <a:p>
              <a:pPr algn="ctr"/>
              <a:endParaRPr lang="en-US" sz="2000" dirty="0"/>
            </a:p>
            <a:p>
              <a:pPr algn="ctr"/>
              <a:r>
                <a:rPr lang="en-US" sz="2000" dirty="0"/>
                <a:t>The higher the bar, the more C</a:t>
              </a:r>
              <a:r>
                <a:rPr lang="en-US" sz="2000" b="1" dirty="0"/>
                <a:t>A</a:t>
              </a:r>
              <a:r>
                <a:rPr lang="en-US" sz="2000" dirty="0"/>
                <a:t>G to </a:t>
              </a:r>
              <a:r>
                <a:rPr lang="en-US" sz="2000" dirty="0" err="1"/>
                <a:t>C</a:t>
              </a:r>
              <a:r>
                <a:rPr lang="en-US" sz="2000" b="1" dirty="0" err="1"/>
                <a:t>T</a:t>
              </a:r>
              <a:r>
                <a:rPr lang="en-US" sz="2000" dirty="0" err="1"/>
                <a:t>G</a:t>
              </a:r>
              <a:r>
                <a:rPr lang="en-US" sz="2000" dirty="0"/>
                <a:t> mutations</a:t>
              </a:r>
            </a:p>
          </p:txBody>
        </p:sp>
        <p:cxnSp>
          <p:nvCxnSpPr>
            <p:cNvPr id="36" name="Straight Arrow Connector 35"/>
            <p:cNvCxnSpPr/>
            <p:nvPr/>
          </p:nvCxnSpPr>
          <p:spPr>
            <a:xfrm flipV="1">
              <a:off x="4229100" y="2760882"/>
              <a:ext cx="685800" cy="6395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rot="16200000">
            <a:off x="557625" y="1673450"/>
            <a:ext cx="1189621" cy="1200329"/>
            <a:chOff x="2160775" y="4842302"/>
            <a:chExt cx="1189621" cy="1200329"/>
          </a:xfrm>
        </p:grpSpPr>
        <p:sp>
          <p:nvSpPr>
            <p:cNvPr id="47" name="TextBox 46"/>
            <p:cNvSpPr txBox="1"/>
            <p:nvPr/>
          </p:nvSpPr>
          <p:spPr>
            <a:xfrm>
              <a:off x="2160775" y="4842302"/>
              <a:ext cx="1189621" cy="1200329"/>
            </a:xfrm>
            <a:prstGeom prst="rect">
              <a:avLst/>
            </a:prstGeom>
            <a:solidFill>
              <a:schemeClr val="bg1"/>
            </a:solidFill>
          </p:spPr>
          <p:txBody>
            <a:bodyPr wrap="none" rtlCol="0">
              <a:spAutoFit/>
            </a:bodyPr>
            <a:lstStyle/>
            <a:p>
              <a:pPr algn="ctr"/>
              <a:endParaRPr lang="en-US" altLang="zh-CN" dirty="0"/>
            </a:p>
            <a:p>
              <a:pPr algn="ctr"/>
              <a:r>
                <a:rPr lang="en-US" altLang="zh-CN" dirty="0"/>
                <a:t>More</a:t>
              </a:r>
            </a:p>
            <a:p>
              <a:pPr algn="ctr"/>
              <a:r>
                <a:rPr lang="en-US" altLang="zh-CN" dirty="0"/>
                <a:t> mutations</a:t>
              </a:r>
            </a:p>
            <a:p>
              <a:pPr algn="ctr"/>
              <a:endParaRPr lang="en-US" dirty="0"/>
            </a:p>
          </p:txBody>
        </p:sp>
        <p:cxnSp>
          <p:nvCxnSpPr>
            <p:cNvPr id="48" name="Straight Arrow Connector 47"/>
            <p:cNvCxnSpPr/>
            <p:nvPr/>
          </p:nvCxnSpPr>
          <p:spPr>
            <a:xfrm>
              <a:off x="2234572" y="5814030"/>
              <a:ext cx="106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3429000" y="6096000"/>
            <a:ext cx="4695773" cy="369332"/>
          </a:xfrm>
          <a:prstGeom prst="rect">
            <a:avLst/>
          </a:prstGeom>
          <a:noFill/>
        </p:spPr>
        <p:txBody>
          <a:bodyPr wrap="none" rtlCol="0">
            <a:spAutoFit/>
          </a:bodyPr>
          <a:lstStyle/>
          <a:p>
            <a:r>
              <a:rPr lang="en-US" dirty="0"/>
              <a:t>Poon et al, Science Translational Medicine, 2013</a:t>
            </a:r>
          </a:p>
        </p:txBody>
      </p:sp>
    </p:spTree>
    <p:extLst>
      <p:ext uri="{BB962C8B-B14F-4D97-AF65-F5344CB8AC3E}">
        <p14:creationId xmlns:p14="http://schemas.microsoft.com/office/powerpoint/2010/main" val="44599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l="14237" t="47001" r="21608" b="25169"/>
          <a:stretch/>
        </p:blipFill>
        <p:spPr>
          <a:xfrm>
            <a:off x="3962400" y="4724400"/>
            <a:ext cx="6781800" cy="746420"/>
          </a:xfrm>
          <a:prstGeom prst="rect">
            <a:avLst/>
          </a:prstGeom>
        </p:spPr>
      </p:pic>
      <p:sp>
        <p:nvSpPr>
          <p:cNvPr id="2" name="Title 1"/>
          <p:cNvSpPr>
            <a:spLocks noGrp="1"/>
          </p:cNvSpPr>
          <p:nvPr>
            <p:ph type="title"/>
          </p:nvPr>
        </p:nvSpPr>
        <p:spPr>
          <a:xfrm>
            <a:off x="838200" y="304800"/>
            <a:ext cx="8441303" cy="929670"/>
          </a:xfrm>
        </p:spPr>
        <p:txBody>
          <a:bodyPr>
            <a:normAutofit fontScale="90000"/>
          </a:bodyPr>
          <a:lstStyle/>
          <a:p>
            <a:pPr algn="l"/>
            <a:r>
              <a:rPr lang="en-US" sz="3200" dirty="0"/>
              <a:t>6 years ago (2013):</a:t>
            </a:r>
            <a:br>
              <a:rPr lang="en-US" sz="3200" dirty="0"/>
            </a:br>
            <a:r>
              <a:rPr lang="en-US" sz="3200" dirty="0"/>
              <a:t>AA in upper tract urothelial cancer and cell lines</a:t>
            </a:r>
          </a:p>
        </p:txBody>
      </p:sp>
      <p:pic>
        <p:nvPicPr>
          <p:cNvPr id="4" name="Picture 3"/>
          <p:cNvPicPr>
            <a:picLocks/>
          </p:cNvPicPr>
          <p:nvPr/>
        </p:nvPicPr>
        <p:blipFill rotWithShape="1">
          <a:blip r:embed="rId4" cstate="print">
            <a:extLst>
              <a:ext uri="{28A0092B-C50C-407E-A947-70E740481C1C}">
                <a14:useLocalDpi xmlns:a14="http://schemas.microsoft.com/office/drawing/2010/main" val="0"/>
              </a:ext>
            </a:extLst>
          </a:blip>
          <a:srcRect l="27894" t="22696" r="13164" b="11583"/>
          <a:stretch/>
        </p:blipFill>
        <p:spPr>
          <a:xfrm flipH="1">
            <a:off x="1719941" y="3183873"/>
            <a:ext cx="1696029" cy="2223515"/>
          </a:xfrm>
          <a:prstGeom prst="rect">
            <a:avLst/>
          </a:prstGeom>
        </p:spPr>
      </p:pic>
      <p:sp>
        <p:nvSpPr>
          <p:cNvPr id="8" name="Rectangle 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19</a:t>
            </a:fld>
            <a:endParaRPr lang="en-US"/>
          </a:p>
        </p:txBody>
      </p:sp>
      <p:sp>
        <p:nvSpPr>
          <p:cNvPr id="15" name="TextBox 14"/>
          <p:cNvSpPr txBox="1"/>
          <p:nvPr/>
        </p:nvSpPr>
        <p:spPr>
          <a:xfrm>
            <a:off x="4104837" y="4876800"/>
            <a:ext cx="2261453" cy="400110"/>
          </a:xfrm>
          <a:prstGeom prst="rect">
            <a:avLst/>
          </a:prstGeom>
          <a:noFill/>
        </p:spPr>
        <p:txBody>
          <a:bodyPr wrap="none" rtlCol="0">
            <a:spAutoFit/>
          </a:bodyPr>
          <a:lstStyle/>
          <a:p>
            <a:r>
              <a:rPr lang="en-US" altLang="zh-CN" sz="2000" dirty="0"/>
              <a:t>AA e</a:t>
            </a:r>
            <a:r>
              <a:rPr lang="en-US" sz="2000" dirty="0"/>
              <a:t>xposed cell line</a:t>
            </a:r>
          </a:p>
        </p:txBody>
      </p:sp>
      <p:sp>
        <p:nvSpPr>
          <p:cNvPr id="5" name="TextBox 4"/>
          <p:cNvSpPr txBox="1"/>
          <p:nvPr/>
        </p:nvSpPr>
        <p:spPr>
          <a:xfrm>
            <a:off x="2362200" y="6324600"/>
            <a:ext cx="3518271" cy="369332"/>
          </a:xfrm>
          <a:prstGeom prst="rect">
            <a:avLst/>
          </a:prstGeom>
          <a:noFill/>
        </p:spPr>
        <p:txBody>
          <a:bodyPr wrap="none" rtlCol="0">
            <a:spAutoFit/>
          </a:bodyPr>
          <a:lstStyle/>
          <a:p>
            <a:r>
              <a:rPr lang="en-US" dirty="0"/>
              <a:t>Poon et al., 2013, Hoang et al. 2013</a:t>
            </a:r>
          </a:p>
        </p:txBody>
      </p:sp>
      <p:pic>
        <p:nvPicPr>
          <p:cNvPr id="12" name="Picture 11"/>
          <p:cNvPicPr>
            <a:picLocks noChangeAspect="1"/>
          </p:cNvPicPr>
          <p:nvPr/>
        </p:nvPicPr>
        <p:blipFill rotWithShape="1">
          <a:blip r:embed="rId5"/>
          <a:srcRect l="21233" t="59565" r="15014" b="11861"/>
          <a:stretch/>
        </p:blipFill>
        <p:spPr>
          <a:xfrm>
            <a:off x="4038601" y="3810002"/>
            <a:ext cx="6735344" cy="793967"/>
          </a:xfrm>
          <a:prstGeom prst="rect">
            <a:avLst/>
          </a:prstGeom>
        </p:spPr>
      </p:pic>
      <p:cxnSp>
        <p:nvCxnSpPr>
          <p:cNvPr id="16" name="Straight Arrow Connector 15"/>
          <p:cNvCxnSpPr>
            <a:stCxn id="17"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62400" y="4019490"/>
            <a:ext cx="2448363" cy="400110"/>
          </a:xfrm>
          <a:prstGeom prst="rect">
            <a:avLst/>
          </a:prstGeom>
          <a:noFill/>
        </p:spPr>
        <p:txBody>
          <a:bodyPr wrap="none" rtlCol="0">
            <a:spAutoFit/>
          </a:bodyPr>
          <a:lstStyle/>
          <a:p>
            <a:r>
              <a:rPr lang="en-US" sz="2000" dirty="0"/>
              <a:t>Upper tract urothelial</a:t>
            </a:r>
          </a:p>
        </p:txBody>
      </p:sp>
    </p:spTree>
    <p:extLst>
      <p:ext uri="{BB962C8B-B14F-4D97-AF65-F5344CB8AC3E}">
        <p14:creationId xmlns:p14="http://schemas.microsoft.com/office/powerpoint/2010/main" val="1685211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20" y="264186"/>
            <a:ext cx="10515600" cy="846158"/>
          </a:xfrm>
        </p:spPr>
        <p:txBody>
          <a:bodyPr/>
          <a:lstStyle/>
          <a:p>
            <a:r>
              <a:rPr lang="en-US" dirty="0"/>
              <a:t>Outline</a:t>
            </a:r>
          </a:p>
        </p:txBody>
      </p:sp>
      <p:sp>
        <p:nvSpPr>
          <p:cNvPr id="3" name="Content Placeholder 2"/>
          <p:cNvSpPr>
            <a:spLocks noGrp="1"/>
          </p:cNvSpPr>
          <p:nvPr>
            <p:ph idx="1"/>
          </p:nvPr>
        </p:nvSpPr>
        <p:spPr>
          <a:xfrm>
            <a:off x="734860" y="1185987"/>
            <a:ext cx="10847540" cy="4351338"/>
          </a:xfrm>
        </p:spPr>
        <p:txBody>
          <a:bodyPr/>
          <a:lstStyle/>
          <a:p>
            <a:r>
              <a:rPr lang="en-US" dirty="0"/>
              <a:t>What are mutational signatures and what are they good for?</a:t>
            </a:r>
          </a:p>
          <a:p>
            <a:r>
              <a:rPr lang="en-US" dirty="0"/>
              <a:t>Computational analysis of mutational signatures – state of the art</a:t>
            </a:r>
          </a:p>
          <a:p>
            <a:r>
              <a:rPr lang="en-US" dirty="0"/>
              <a:t>Important unsolved problems in mutational signature analysis</a:t>
            </a:r>
          </a:p>
          <a:p>
            <a:r>
              <a:rPr lang="en-US" dirty="0"/>
              <a:t>Summary</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2</a:t>
            </a:fld>
            <a:endParaRPr lang="en-US"/>
          </a:p>
        </p:txBody>
      </p:sp>
    </p:spTree>
    <p:extLst>
      <p:ext uri="{BB962C8B-B14F-4D97-AF65-F5344CB8AC3E}">
        <p14:creationId xmlns:p14="http://schemas.microsoft.com/office/powerpoint/2010/main" val="1577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a:srcRect l="21233" t="59565" r="15014" b="11861"/>
          <a:stretch/>
        </p:blipFill>
        <p:spPr>
          <a:xfrm>
            <a:off x="4038601" y="3810002"/>
            <a:ext cx="6735344" cy="793967"/>
          </a:xfrm>
          <a:prstGeom prst="rect">
            <a:avLst/>
          </a:prstGeom>
        </p:spPr>
      </p:pic>
      <p:pic>
        <p:nvPicPr>
          <p:cNvPr id="18" name="Picture 17"/>
          <p:cNvPicPr>
            <a:picLocks noChangeAspect="1"/>
          </p:cNvPicPr>
          <p:nvPr/>
        </p:nvPicPr>
        <p:blipFill rotWithShape="1">
          <a:blip r:embed="rId4"/>
          <a:srcRect l="19433" t="47492" r="15400" b="26368"/>
          <a:stretch/>
        </p:blipFill>
        <p:spPr>
          <a:xfrm>
            <a:off x="4023937" y="2133601"/>
            <a:ext cx="6708199" cy="649050"/>
          </a:xfrm>
          <a:prstGeom prst="rect">
            <a:avLst/>
          </a:prstGeom>
        </p:spPr>
      </p:pic>
      <p:pic>
        <p:nvPicPr>
          <p:cNvPr id="7" name="Picture 6"/>
          <p:cNvPicPr>
            <a:picLocks noChangeAspect="1"/>
          </p:cNvPicPr>
          <p:nvPr/>
        </p:nvPicPr>
        <p:blipFill rotWithShape="1">
          <a:blip r:embed="rId5"/>
          <a:srcRect l="16711" t="51672" r="8135" b="23652"/>
          <a:stretch/>
        </p:blipFill>
        <p:spPr>
          <a:xfrm>
            <a:off x="4102081" y="1371600"/>
            <a:ext cx="6616526" cy="606518"/>
          </a:xfrm>
          <a:prstGeom prst="rect">
            <a:avLst/>
          </a:prstGeom>
        </p:spPr>
      </p:pic>
      <p:sp>
        <p:nvSpPr>
          <p:cNvPr id="2" name="Title 1"/>
          <p:cNvSpPr>
            <a:spLocks noGrp="1"/>
          </p:cNvSpPr>
          <p:nvPr>
            <p:ph type="title"/>
          </p:nvPr>
        </p:nvSpPr>
        <p:spPr>
          <a:xfrm>
            <a:off x="1715068" y="83882"/>
            <a:ext cx="7886700" cy="929670"/>
          </a:xfrm>
        </p:spPr>
        <p:txBody>
          <a:bodyPr>
            <a:normAutofit fontScale="90000"/>
          </a:bodyPr>
          <a:lstStyle/>
          <a:p>
            <a:pPr algn="l"/>
            <a:r>
              <a:rPr lang="en-US" sz="3200" dirty="0"/>
              <a:t>3 years ago: </a:t>
            </a:r>
            <a:br>
              <a:rPr lang="en-US" sz="3200" dirty="0"/>
            </a:br>
            <a:r>
              <a:rPr lang="en-US" sz="3200" dirty="0"/>
              <a:t>AA in multiple tumor types</a:t>
            </a:r>
          </a:p>
        </p:txBody>
      </p:sp>
      <p:pic>
        <p:nvPicPr>
          <p:cNvPr id="4" name="Picture 3"/>
          <p:cNvPicPr>
            <a:picLocks/>
          </p:cNvPicPr>
          <p:nvPr/>
        </p:nvPicPr>
        <p:blipFill rotWithShape="1">
          <a:blip r:embed="rId6" cstate="print">
            <a:extLst>
              <a:ext uri="{28A0092B-C50C-407E-A947-70E740481C1C}">
                <a14:useLocalDpi xmlns:a14="http://schemas.microsoft.com/office/drawing/2010/main" val="0"/>
              </a:ext>
            </a:extLst>
          </a:blip>
          <a:srcRect l="25589" t="22696" r="13164" b="11583"/>
          <a:stretch/>
        </p:blipFill>
        <p:spPr>
          <a:xfrm flipH="1">
            <a:off x="1719941" y="3183873"/>
            <a:ext cx="1762360" cy="2223515"/>
          </a:xfrm>
          <a:prstGeom prst="rect">
            <a:avLst/>
          </a:prstGeom>
        </p:spPr>
      </p:pic>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8633" t="8333" r="28108" b="7778"/>
          <a:stretch/>
        </p:blipFill>
        <p:spPr>
          <a:xfrm>
            <a:off x="1772195" y="1101055"/>
            <a:ext cx="1686416" cy="1972491"/>
          </a:xfrm>
          <a:prstGeom prst="rect">
            <a:avLst/>
          </a:prstGeom>
        </p:spPr>
      </p:pic>
      <p:cxnSp>
        <p:nvCxnSpPr>
          <p:cNvPr id="22" name="Straight Arrow Connector 21"/>
          <p:cNvCxnSpPr>
            <a:stCxn id="37" idx="1"/>
          </p:cNvCxnSpPr>
          <p:nvPr/>
        </p:nvCxnSpPr>
        <p:spPr>
          <a:xfrm flipH="1" flipV="1">
            <a:off x="2667000" y="1600200"/>
            <a:ext cx="1352782" cy="285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34023" y="1959168"/>
            <a:ext cx="1228377" cy="4792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3" idx="1"/>
          </p:cNvCxnSpPr>
          <p:nvPr/>
        </p:nvCxnSpPr>
        <p:spPr>
          <a:xfrm flipH="1">
            <a:off x="3249979" y="3400455"/>
            <a:ext cx="738128" cy="174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1" idx="1"/>
          </p:cNvCxnSpPr>
          <p:nvPr/>
        </p:nvCxnSpPr>
        <p:spPr>
          <a:xfrm flipH="1">
            <a:off x="3143482" y="4848255"/>
            <a:ext cx="837280" cy="3627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62400" y="4019490"/>
            <a:ext cx="2448363" cy="400110"/>
          </a:xfrm>
          <a:prstGeom prst="rect">
            <a:avLst/>
          </a:prstGeom>
          <a:noFill/>
        </p:spPr>
        <p:txBody>
          <a:bodyPr wrap="none" rtlCol="0">
            <a:spAutoFit/>
          </a:bodyPr>
          <a:lstStyle/>
          <a:p>
            <a:r>
              <a:rPr lang="en-US" sz="2000" dirty="0"/>
              <a:t>Upper tract urothelial</a:t>
            </a:r>
          </a:p>
        </p:txBody>
      </p:sp>
      <p:sp>
        <p:nvSpPr>
          <p:cNvPr id="34" name="TextBox 33"/>
          <p:cNvSpPr txBox="1"/>
          <p:nvPr/>
        </p:nvSpPr>
        <p:spPr>
          <a:xfrm>
            <a:off x="4038600" y="2266890"/>
            <a:ext cx="1093569" cy="400110"/>
          </a:xfrm>
          <a:prstGeom prst="rect">
            <a:avLst/>
          </a:prstGeom>
          <a:noFill/>
        </p:spPr>
        <p:txBody>
          <a:bodyPr wrap="none" rtlCol="0">
            <a:spAutoFit/>
          </a:bodyPr>
          <a:lstStyle/>
          <a:p>
            <a:r>
              <a:rPr lang="en-US" sz="2000" dirty="0"/>
              <a:t>Bile duct</a:t>
            </a:r>
          </a:p>
        </p:txBody>
      </p:sp>
      <p:sp>
        <p:nvSpPr>
          <p:cNvPr id="37" name="TextBox 36"/>
          <p:cNvSpPr txBox="1"/>
          <p:nvPr/>
        </p:nvSpPr>
        <p:spPr>
          <a:xfrm>
            <a:off x="4019782" y="1428690"/>
            <a:ext cx="682303" cy="400110"/>
          </a:xfrm>
          <a:prstGeom prst="rect">
            <a:avLst/>
          </a:prstGeom>
          <a:noFill/>
        </p:spPr>
        <p:txBody>
          <a:bodyPr wrap="none" rtlCol="0">
            <a:spAutoFit/>
          </a:bodyPr>
          <a:lstStyle/>
          <a:p>
            <a:r>
              <a:rPr lang="en-US" sz="2000" dirty="0"/>
              <a:t>Liver</a:t>
            </a:r>
          </a:p>
        </p:txBody>
      </p:sp>
      <p:sp>
        <p:nvSpPr>
          <p:cNvPr id="38" name="TextBox 37"/>
          <p:cNvSpPr txBox="1"/>
          <p:nvPr/>
        </p:nvSpPr>
        <p:spPr>
          <a:xfrm>
            <a:off x="1752600" y="5486400"/>
            <a:ext cx="7195944" cy="1323439"/>
          </a:xfrm>
          <a:prstGeom prst="rect">
            <a:avLst/>
          </a:prstGeom>
          <a:noFill/>
        </p:spPr>
        <p:txBody>
          <a:bodyPr wrap="none" rtlCol="0">
            <a:spAutoFit/>
          </a:bodyPr>
          <a:lstStyle/>
          <a:p>
            <a:r>
              <a:rPr lang="en-US" sz="1600" dirty="0"/>
              <a:t>Poon et al., 2013 and subsequent data (liver - hepatocellular carcinoma [HCC])</a:t>
            </a:r>
          </a:p>
          <a:p>
            <a:r>
              <a:rPr lang="en-US" sz="1600" dirty="0"/>
              <a:t>Zou et al., 2015, Jusakul et al., 2017 (bile duct carcinoma)</a:t>
            </a:r>
          </a:p>
          <a:p>
            <a:r>
              <a:rPr lang="en-US" sz="1600" dirty="0" err="1"/>
              <a:t>Scelo</a:t>
            </a:r>
            <a:r>
              <a:rPr lang="en-US" sz="1600" dirty="0"/>
              <a:t> et al., 2014, </a:t>
            </a:r>
            <a:r>
              <a:rPr lang="en-US" sz="1600" dirty="0" err="1"/>
              <a:t>Jelakovic</a:t>
            </a:r>
            <a:r>
              <a:rPr lang="en-US" sz="1600" dirty="0"/>
              <a:t> et al., 2014 (kidney/renal cell carcinoma)</a:t>
            </a:r>
          </a:p>
          <a:p>
            <a:r>
              <a:rPr lang="en-US" sz="1600" dirty="0"/>
              <a:t>Poon et al., 2013, Hoang et al., 2013, many others (upper tract urothelial carcinoma)</a:t>
            </a:r>
          </a:p>
          <a:p>
            <a:r>
              <a:rPr lang="en-US" sz="1600" dirty="0"/>
              <a:t>Poon et al., 2015, others (bladder urothelial carcinoma)</a:t>
            </a:r>
          </a:p>
        </p:txBody>
      </p:sp>
      <p:sp>
        <p:nvSpPr>
          <p:cNvPr id="6" name="Slide Number Placeholder 5"/>
          <p:cNvSpPr>
            <a:spLocks noGrp="1"/>
          </p:cNvSpPr>
          <p:nvPr>
            <p:ph type="sldNum" sz="quarter" idx="12"/>
          </p:nvPr>
        </p:nvSpPr>
        <p:spPr/>
        <p:txBody>
          <a:bodyPr/>
          <a:lstStyle/>
          <a:p>
            <a:pPr>
              <a:defRPr/>
            </a:pPr>
            <a:fld id="{47EB465D-2B07-4782-9D38-CDF7B0E66DA7}" type="slidenum">
              <a:rPr lang="en-US" smtClean="0"/>
              <a:pPr>
                <a:defRPr/>
              </a:pPr>
              <a:t>20</a:t>
            </a:fld>
            <a:endParaRPr lang="en-US"/>
          </a:p>
        </p:txBody>
      </p:sp>
      <p:pic>
        <p:nvPicPr>
          <p:cNvPr id="20" name="Picture 19"/>
          <p:cNvPicPr>
            <a:picLocks noChangeAspect="1"/>
          </p:cNvPicPr>
          <p:nvPr/>
        </p:nvPicPr>
        <p:blipFill rotWithShape="1">
          <a:blip r:embed="rId8"/>
          <a:srcRect l="19620" t="48722" r="16901" b="15495"/>
          <a:stretch/>
        </p:blipFill>
        <p:spPr>
          <a:xfrm>
            <a:off x="4038600" y="2895600"/>
            <a:ext cx="6620418" cy="821442"/>
          </a:xfrm>
          <a:prstGeom prst="rect">
            <a:avLst/>
          </a:prstGeom>
        </p:spPr>
      </p:pic>
      <p:sp>
        <p:nvSpPr>
          <p:cNvPr id="33" name="TextBox 32"/>
          <p:cNvSpPr txBox="1"/>
          <p:nvPr/>
        </p:nvSpPr>
        <p:spPr>
          <a:xfrm>
            <a:off x="3988107" y="3200400"/>
            <a:ext cx="888385" cy="400110"/>
          </a:xfrm>
          <a:prstGeom prst="rect">
            <a:avLst/>
          </a:prstGeom>
          <a:noFill/>
        </p:spPr>
        <p:txBody>
          <a:bodyPr wrap="none" rtlCol="0">
            <a:spAutoFit/>
          </a:bodyPr>
          <a:lstStyle/>
          <a:p>
            <a:r>
              <a:rPr lang="en-US" sz="2000" dirty="0"/>
              <a:t>Kidney</a:t>
            </a:r>
          </a:p>
        </p:txBody>
      </p:sp>
      <p:pic>
        <p:nvPicPr>
          <p:cNvPr id="12" name="Picture 11"/>
          <p:cNvPicPr>
            <a:picLocks noChangeAspect="1"/>
          </p:cNvPicPr>
          <p:nvPr/>
        </p:nvPicPr>
        <p:blipFill rotWithShape="1">
          <a:blip r:embed="rId9"/>
          <a:srcRect l="19769" t="52892" r="16415" b="15913"/>
          <a:stretch/>
        </p:blipFill>
        <p:spPr>
          <a:xfrm>
            <a:off x="4114800" y="4572001"/>
            <a:ext cx="6655564" cy="823651"/>
          </a:xfrm>
          <a:prstGeom prst="rect">
            <a:avLst/>
          </a:prstGeom>
        </p:spPr>
      </p:pic>
      <p:sp>
        <p:nvSpPr>
          <p:cNvPr id="31" name="TextBox 30"/>
          <p:cNvSpPr txBox="1"/>
          <p:nvPr/>
        </p:nvSpPr>
        <p:spPr>
          <a:xfrm>
            <a:off x="3980762" y="4648200"/>
            <a:ext cx="994183" cy="400110"/>
          </a:xfrm>
          <a:prstGeom prst="rect">
            <a:avLst/>
          </a:prstGeom>
          <a:noFill/>
        </p:spPr>
        <p:txBody>
          <a:bodyPr wrap="none" rtlCol="0">
            <a:spAutoFit/>
          </a:bodyPr>
          <a:lstStyle/>
          <a:p>
            <a:r>
              <a:rPr lang="en-US" sz="2000" dirty="0"/>
              <a:t>Bladder</a:t>
            </a:r>
          </a:p>
        </p:txBody>
      </p:sp>
    </p:spTree>
    <p:extLst>
      <p:ext uri="{BB962C8B-B14F-4D97-AF65-F5344CB8AC3E}">
        <p14:creationId xmlns:p14="http://schemas.microsoft.com/office/powerpoint/2010/main" val="2238057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Map of asia in flat style Free Vector"/>
          <p:cNvPicPr>
            <a:picLocks noChangeAspect="1" noChangeArrowheads="1"/>
          </p:cNvPicPr>
          <p:nvPr/>
        </p:nvPicPr>
        <p:blipFill rotWithShape="1">
          <a:blip r:embed="rId3">
            <a:extLst>
              <a:ext uri="{28A0092B-C50C-407E-A947-70E740481C1C}">
                <a14:useLocalDpi xmlns:a14="http://schemas.microsoft.com/office/drawing/2010/main" val="0"/>
              </a:ext>
            </a:extLst>
          </a:blip>
          <a:srcRect l="41533" t="52179" r="27796" b="24830"/>
          <a:stretch/>
        </p:blipFill>
        <p:spPr bwMode="auto">
          <a:xfrm>
            <a:off x="1981200" y="1420586"/>
            <a:ext cx="7086600" cy="532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0445" y="169740"/>
            <a:ext cx="10515600" cy="908783"/>
          </a:xfrm>
        </p:spPr>
        <p:txBody>
          <a:bodyPr>
            <a:noAutofit/>
          </a:bodyPr>
          <a:lstStyle/>
          <a:p>
            <a:pPr algn="l"/>
            <a:r>
              <a:rPr lang="en-US" sz="3600" dirty="0"/>
              <a:t>Taiwan a known hotspot for AA exposure</a:t>
            </a:r>
            <a:br>
              <a:rPr lang="en-US" sz="3600" dirty="0"/>
            </a:br>
            <a:r>
              <a:rPr lang="en-US" sz="3600" dirty="0"/>
              <a:t>AA in liver cancer not studied</a:t>
            </a:r>
          </a:p>
        </p:txBody>
      </p:sp>
      <p:sp>
        <p:nvSpPr>
          <p:cNvPr id="4" name="Oval 3"/>
          <p:cNvSpPr/>
          <p:nvPr/>
        </p:nvSpPr>
        <p:spPr>
          <a:xfrm>
            <a:off x="5181600" y="3505200"/>
            <a:ext cx="914400" cy="875323"/>
          </a:xfrm>
          <a:prstGeom prst="ellipse">
            <a:avLst/>
          </a:prstGeom>
          <a:noFill/>
          <a:ln w="60325" cmpd="sng">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448800" y="6096000"/>
            <a:ext cx="2401042" cy="369332"/>
          </a:xfrm>
          <a:prstGeom prst="rect">
            <a:avLst/>
          </a:prstGeom>
          <a:noFill/>
        </p:spPr>
        <p:txBody>
          <a:bodyPr wrap="none" rtlCol="0">
            <a:spAutoFit/>
          </a:bodyPr>
          <a:lstStyle/>
          <a:p>
            <a:r>
              <a:rPr lang="en-US" dirty="0"/>
              <a:t>Map created by </a:t>
            </a:r>
            <a:r>
              <a:rPr lang="en-US" dirty="0" err="1"/>
              <a:t>Freepik</a:t>
            </a:r>
            <a:endParaRPr lang="en-US" dirty="0"/>
          </a:p>
        </p:txBody>
      </p:sp>
      <p:sp>
        <p:nvSpPr>
          <p:cNvPr id="5" name="Slide Number Placeholder 4"/>
          <p:cNvSpPr>
            <a:spLocks noGrp="1"/>
          </p:cNvSpPr>
          <p:nvPr>
            <p:ph type="sldNum" sz="quarter" idx="12"/>
          </p:nvPr>
        </p:nvSpPr>
        <p:spPr/>
        <p:txBody>
          <a:bodyPr/>
          <a:lstStyle/>
          <a:p>
            <a:pPr>
              <a:defRPr/>
            </a:pPr>
            <a:fld id="{47EB465D-2B07-4782-9D38-CDF7B0E66DA7}" type="slidenum">
              <a:rPr lang="en-US" smtClean="0"/>
              <a:pPr>
                <a:defRPr/>
              </a:pPr>
              <a:t>21</a:t>
            </a:fld>
            <a:endParaRPr lang="en-US"/>
          </a:p>
        </p:txBody>
      </p:sp>
      <p:sp>
        <p:nvSpPr>
          <p:cNvPr id="6" name="TextBox 5"/>
          <p:cNvSpPr txBox="1"/>
          <p:nvPr/>
        </p:nvSpPr>
        <p:spPr>
          <a:xfrm>
            <a:off x="8839200" y="5638800"/>
            <a:ext cx="3167342" cy="369332"/>
          </a:xfrm>
          <a:prstGeom prst="rect">
            <a:avLst/>
          </a:prstGeom>
          <a:noFill/>
        </p:spPr>
        <p:txBody>
          <a:bodyPr wrap="none" rtlCol="0">
            <a:spAutoFit/>
          </a:bodyPr>
          <a:lstStyle/>
          <a:p>
            <a:r>
              <a:rPr lang="en-US" dirty="0"/>
              <a:t>Chen, …., </a:t>
            </a:r>
            <a:r>
              <a:rPr lang="en-US" dirty="0" err="1"/>
              <a:t>Grollman</a:t>
            </a:r>
            <a:r>
              <a:rPr lang="en-US" dirty="0"/>
              <a:t>, </a:t>
            </a:r>
            <a:r>
              <a:rPr lang="en-US" dirty="0" err="1"/>
              <a:t>PNAS</a:t>
            </a:r>
            <a:r>
              <a:rPr lang="en-US" dirty="0"/>
              <a:t>, 2012</a:t>
            </a:r>
          </a:p>
        </p:txBody>
      </p:sp>
    </p:spTree>
    <p:extLst>
      <p:ext uri="{BB962C8B-B14F-4D97-AF65-F5344CB8AC3E}">
        <p14:creationId xmlns:p14="http://schemas.microsoft.com/office/powerpoint/2010/main" val="1282158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6666" b="52815"/>
          <a:stretch/>
        </p:blipFill>
        <p:spPr>
          <a:xfrm>
            <a:off x="457200" y="685800"/>
            <a:ext cx="11609572" cy="5029200"/>
          </a:xfrm>
          <a:prstGeom prst="rect">
            <a:avLst/>
          </a:prstGeom>
        </p:spPr>
      </p:pic>
      <p:sp>
        <p:nvSpPr>
          <p:cNvPr id="10" name="Rectangle 9"/>
          <p:cNvSpPr/>
          <p:nvPr/>
        </p:nvSpPr>
        <p:spPr>
          <a:xfrm>
            <a:off x="3200400" y="838200"/>
            <a:ext cx="7010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0"/>
            <a:ext cx="10972800" cy="792162"/>
          </a:xfrm>
          <a:noFill/>
        </p:spPr>
        <p:txBody>
          <a:bodyPr/>
          <a:lstStyle/>
          <a:p>
            <a:pPr algn="l"/>
            <a:r>
              <a:rPr lang="en-US" sz="3200" dirty="0"/>
              <a:t>78% of Taiwan liver cancers (HCCs) had the AA signature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22</a:t>
            </a:fld>
            <a:endParaRPr lang="en-US"/>
          </a:p>
        </p:txBody>
      </p:sp>
      <p:grpSp>
        <p:nvGrpSpPr>
          <p:cNvPr id="15" name="Group 14"/>
          <p:cNvGrpSpPr/>
          <p:nvPr/>
        </p:nvGrpSpPr>
        <p:grpSpPr>
          <a:xfrm>
            <a:off x="2590800" y="762001"/>
            <a:ext cx="5656521" cy="2297723"/>
            <a:chOff x="2590800" y="903128"/>
            <a:chExt cx="5791200" cy="2209349"/>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9499" t="34848" r="8781" b="58415"/>
            <a:stretch/>
          </p:blipFill>
          <p:spPr>
            <a:xfrm>
              <a:off x="2590800" y="903128"/>
              <a:ext cx="5791200" cy="665060"/>
            </a:xfrm>
            <a:prstGeom prst="rect">
              <a:avLst/>
            </a:prstGeom>
          </p:spPr>
        </p:pic>
        <p:cxnSp>
          <p:nvCxnSpPr>
            <p:cNvPr id="7" name="Straight Arrow Connector 6"/>
            <p:cNvCxnSpPr/>
            <p:nvPr/>
          </p:nvCxnSpPr>
          <p:spPr>
            <a:xfrm flipH="1">
              <a:off x="2590800" y="1647092"/>
              <a:ext cx="3276600" cy="14653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152400" y="6477000"/>
            <a:ext cx="6629400" cy="338554"/>
          </a:xfrm>
          <a:prstGeom prst="rect">
            <a:avLst/>
          </a:prstGeom>
          <a:noFill/>
        </p:spPr>
        <p:txBody>
          <a:bodyPr wrap="square" rtlCol="0">
            <a:spAutoFit/>
          </a:bodyPr>
          <a:lstStyle/>
          <a:p>
            <a:r>
              <a:rPr lang="en-US" sz="1600" dirty="0"/>
              <a:t>Ng, Poon, et al., Oct 2017 DOI: 10.1126/</a:t>
            </a:r>
            <a:r>
              <a:rPr lang="en-US" sz="1600" dirty="0" err="1"/>
              <a:t>scitranslmed.aan6446</a:t>
            </a:r>
            <a:endParaRPr lang="en-US" sz="1600" dirty="0"/>
          </a:p>
        </p:txBody>
      </p:sp>
    </p:spTree>
    <p:extLst>
      <p:ext uri="{BB962C8B-B14F-4D97-AF65-F5344CB8AC3E}">
        <p14:creationId xmlns:p14="http://schemas.microsoft.com/office/powerpoint/2010/main" val="1166645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10972800" cy="1143000"/>
          </a:xfrm>
        </p:spPr>
        <p:txBody>
          <a:bodyPr>
            <a:normAutofit fontScale="90000"/>
          </a:bodyPr>
          <a:lstStyle/>
          <a:p>
            <a:r>
              <a:rPr lang="en-US" dirty="0"/>
              <a:t>How extensive is AA exposure in &gt; 1,600 liver cancers around the world?</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23</a:t>
            </a:fld>
            <a:endParaRPr lang="en-US"/>
          </a:p>
        </p:txBody>
      </p:sp>
    </p:spTree>
    <p:extLst>
      <p:ext uri="{BB962C8B-B14F-4D97-AF65-F5344CB8AC3E}">
        <p14:creationId xmlns:p14="http://schemas.microsoft.com/office/powerpoint/2010/main" val="2484238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24</a:t>
            </a:fld>
            <a:endParaRPr lang="en-US" dirty="0"/>
          </a:p>
        </p:txBody>
      </p:sp>
      <p:sp>
        <p:nvSpPr>
          <p:cNvPr id="5" name="TextBox 4"/>
          <p:cNvSpPr txBox="1"/>
          <p:nvPr/>
        </p:nvSpPr>
        <p:spPr>
          <a:xfrm>
            <a:off x="304800" y="6248400"/>
            <a:ext cx="8153400" cy="461665"/>
          </a:xfrm>
          <a:prstGeom prst="rect">
            <a:avLst/>
          </a:prstGeom>
          <a:noFill/>
        </p:spPr>
        <p:txBody>
          <a:bodyPr wrap="square" rtlCol="0">
            <a:spAutoFit/>
          </a:bodyPr>
          <a:lstStyle/>
          <a:p>
            <a:r>
              <a:rPr lang="en-US" sz="1200" dirty="0"/>
              <a:t>Ng, Poon, et al., Oct 2017 DOI: 10.1126/</a:t>
            </a:r>
            <a:r>
              <a:rPr lang="en-US" sz="1200" dirty="0" err="1"/>
              <a:t>stranslmed.aan6446</a:t>
            </a:r>
            <a:r>
              <a:rPr lang="en-US" sz="1200" dirty="0"/>
              <a:t> and subsequent publications; Zhang et al., 2017, Gastroenterology, 10.1053/</a:t>
            </a:r>
            <a:r>
              <a:rPr lang="en-US" sz="1200" dirty="0" err="1"/>
              <a:t>j.gastro.2017.03.024</a:t>
            </a:r>
            <a:r>
              <a:rPr lang="en-US" sz="1200" dirty="0"/>
              <a:t>; </a:t>
            </a:r>
            <a:r>
              <a:rPr lang="en-US" sz="1200" dirty="0" err="1"/>
              <a:t>Xue</a:t>
            </a:r>
            <a:r>
              <a:rPr lang="en-US" sz="1200" dirty="0"/>
              <a:t> et al., 2019, Cancer </a:t>
            </a:r>
            <a:r>
              <a:rPr lang="en-US" sz="1200" dirty="0" err="1"/>
              <a:t>Cell,10.1016</a:t>
            </a:r>
            <a:r>
              <a:rPr lang="en-US" sz="1200" dirty="0"/>
              <a:t>/</a:t>
            </a:r>
            <a:r>
              <a:rPr lang="en-US" sz="1200" dirty="0" err="1"/>
              <a:t>j.ccell.2019.04.007</a:t>
            </a:r>
            <a:endParaRPr lang="en-US" sz="16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57672" t="3361" b="16564"/>
          <a:stretch/>
        </p:blipFill>
        <p:spPr>
          <a:xfrm>
            <a:off x="3505200" y="457200"/>
            <a:ext cx="5354414" cy="4957536"/>
          </a:xfrm>
          <a:prstGeom prst="rect">
            <a:avLst/>
          </a:prstGeom>
        </p:spPr>
      </p:pic>
      <p:sp>
        <p:nvSpPr>
          <p:cNvPr id="2" name="Title 1"/>
          <p:cNvSpPr>
            <a:spLocks noGrp="1"/>
          </p:cNvSpPr>
          <p:nvPr>
            <p:ph type="title"/>
          </p:nvPr>
        </p:nvSpPr>
        <p:spPr>
          <a:xfrm>
            <a:off x="381000" y="-16565"/>
            <a:ext cx="9111343" cy="1077686"/>
          </a:xfrm>
          <a:solidFill>
            <a:schemeClr val="bg1"/>
          </a:solidFill>
        </p:spPr>
        <p:txBody>
          <a:bodyPr>
            <a:noAutofit/>
          </a:bodyPr>
          <a:lstStyle/>
          <a:p>
            <a:pPr algn="l"/>
            <a:r>
              <a:rPr lang="en-US" sz="2900" dirty="0"/>
              <a:t>Prevalent AA exposure across &gt; 1,600 liver cancers</a:t>
            </a:r>
          </a:p>
        </p:txBody>
      </p:sp>
      <p:sp>
        <p:nvSpPr>
          <p:cNvPr id="4" name="TextBox 3"/>
          <p:cNvSpPr txBox="1"/>
          <p:nvPr/>
        </p:nvSpPr>
        <p:spPr>
          <a:xfrm>
            <a:off x="838200" y="1676399"/>
            <a:ext cx="2351314" cy="923330"/>
          </a:xfrm>
          <a:prstGeom prst="rect">
            <a:avLst/>
          </a:prstGeom>
          <a:noFill/>
        </p:spPr>
        <p:txBody>
          <a:bodyPr wrap="square" rtlCol="0">
            <a:spAutoFit/>
          </a:bodyPr>
          <a:lstStyle/>
          <a:p>
            <a:r>
              <a:rPr lang="en-US" dirty="0"/>
              <a:t>“Asian”  patients with no “country”  – Overseas patients?</a:t>
            </a:r>
          </a:p>
        </p:txBody>
      </p:sp>
      <p:cxnSp>
        <p:nvCxnSpPr>
          <p:cNvPr id="9" name="Straight Arrow Connector 8"/>
          <p:cNvCxnSpPr/>
          <p:nvPr/>
        </p:nvCxnSpPr>
        <p:spPr>
          <a:xfrm flipV="1">
            <a:off x="3200400" y="2057400"/>
            <a:ext cx="1066800" cy="152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133600" y="3810000"/>
            <a:ext cx="4267200" cy="1519773"/>
            <a:chOff x="2209800" y="3886200"/>
            <a:chExt cx="4267200" cy="1519773"/>
          </a:xfrm>
        </p:grpSpPr>
        <p:sp>
          <p:nvSpPr>
            <p:cNvPr id="13" name="TextBox 12"/>
            <p:cNvSpPr txBox="1"/>
            <p:nvPr/>
          </p:nvSpPr>
          <p:spPr>
            <a:xfrm>
              <a:off x="2209800" y="4267200"/>
              <a:ext cx="2503714" cy="1138773"/>
            </a:xfrm>
            <a:prstGeom prst="rect">
              <a:avLst/>
            </a:prstGeom>
            <a:noFill/>
          </p:spPr>
          <p:txBody>
            <a:bodyPr wrap="square" rtlCol="0">
              <a:spAutoFit/>
            </a:bodyPr>
            <a:lstStyle/>
            <a:p>
              <a:r>
                <a:rPr lang="en-US" b="1" dirty="0"/>
                <a:t>12/47 (25%) in Qidong </a:t>
              </a:r>
              <a:r>
                <a:rPr lang="en-US" dirty="0"/>
                <a:t>(aflatoxin a major competing hazard)</a:t>
              </a:r>
            </a:p>
            <a:p>
              <a:endParaRPr lang="en-US" sz="1400" dirty="0"/>
            </a:p>
          </p:txBody>
        </p:sp>
        <p:cxnSp>
          <p:nvCxnSpPr>
            <p:cNvPr id="14" name="Straight Arrow Connector 13"/>
            <p:cNvCxnSpPr/>
            <p:nvPr/>
          </p:nvCxnSpPr>
          <p:spPr>
            <a:xfrm flipV="1">
              <a:off x="4419600" y="3886200"/>
              <a:ext cx="2057400" cy="762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381000" y="3124200"/>
            <a:ext cx="5410200" cy="1200329"/>
            <a:chOff x="533400" y="3124200"/>
            <a:chExt cx="5410200" cy="1200329"/>
          </a:xfrm>
        </p:grpSpPr>
        <p:sp>
          <p:nvSpPr>
            <p:cNvPr id="15" name="TextBox 14"/>
            <p:cNvSpPr txBox="1"/>
            <p:nvPr/>
          </p:nvSpPr>
          <p:spPr>
            <a:xfrm>
              <a:off x="533400" y="3124200"/>
              <a:ext cx="2362200" cy="1200329"/>
            </a:xfrm>
            <a:prstGeom prst="rect">
              <a:avLst/>
            </a:prstGeom>
            <a:noFill/>
          </p:spPr>
          <p:txBody>
            <a:bodyPr wrap="square" rtlCol="0">
              <a:spAutoFit/>
            </a:bodyPr>
            <a:lstStyle/>
            <a:p>
              <a:r>
                <a:rPr lang="en-US" b="1" dirty="0"/>
                <a:t>~50/100 (~50%) combined HCC and bile duct cancer in China</a:t>
              </a:r>
              <a:endParaRPr lang="en-US" dirty="0"/>
            </a:p>
          </p:txBody>
        </p:sp>
        <p:cxnSp>
          <p:nvCxnSpPr>
            <p:cNvPr id="16" name="Straight Arrow Connector 15"/>
            <p:cNvCxnSpPr/>
            <p:nvPr/>
          </p:nvCxnSpPr>
          <p:spPr>
            <a:xfrm flipV="1">
              <a:off x="2514600" y="3581400"/>
              <a:ext cx="3429000"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2639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25</a:t>
            </a:fld>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5585" b="51705"/>
          <a:stretch/>
        </p:blipFill>
        <p:spPr>
          <a:xfrm>
            <a:off x="1066800" y="152400"/>
            <a:ext cx="9455710" cy="5867400"/>
          </a:xfrm>
          <a:prstGeom prst="rect">
            <a:avLst/>
          </a:prstGeom>
        </p:spPr>
      </p:pic>
      <p:sp>
        <p:nvSpPr>
          <p:cNvPr id="5" name="Rounded Rectangle 4"/>
          <p:cNvSpPr/>
          <p:nvPr/>
        </p:nvSpPr>
        <p:spPr>
          <a:xfrm>
            <a:off x="6019800" y="76200"/>
            <a:ext cx="1905000" cy="6019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237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28600" y="6248400"/>
            <a:ext cx="10591800" cy="738664"/>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Ng, Poon, et al., Oct 2017 DOI: 10.1126/</a:t>
            </a:r>
            <a:r>
              <a:rPr lang="en-US" sz="1050" dirty="0" err="1">
                <a:latin typeface="Arial" panose="020B0604020202020204" pitchFamily="34" charset="0"/>
                <a:cs typeface="Arial" panose="020B0604020202020204" pitchFamily="34" charset="0"/>
              </a:rPr>
              <a:t>stranslmed.aan6446</a:t>
            </a:r>
            <a:r>
              <a:rPr lang="en-US" sz="1050" dirty="0">
                <a:latin typeface="Arial" panose="020B0604020202020204" pitchFamily="34" charset="0"/>
                <a:cs typeface="Arial" panose="020B0604020202020204" pitchFamily="34" charset="0"/>
              </a:rPr>
              <a:t> and subsequent publications; Zhang et al., 2017, Gastroenterology, 10.1053/</a:t>
            </a:r>
            <a:r>
              <a:rPr lang="en-US" sz="1050" dirty="0" err="1">
                <a:latin typeface="Arial" panose="020B0604020202020204" pitchFamily="34" charset="0"/>
                <a:cs typeface="Arial" panose="020B0604020202020204" pitchFamily="34" charset="0"/>
              </a:rPr>
              <a:t>j.gastro.2017.03.024</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Xue</a:t>
            </a:r>
            <a:r>
              <a:rPr lang="en-US" sz="1050" dirty="0">
                <a:latin typeface="Arial" panose="020B0604020202020204" pitchFamily="34" charset="0"/>
                <a:cs typeface="Arial" panose="020B0604020202020204" pitchFamily="34" charset="0"/>
              </a:rPr>
              <a:t> et al., 2019, Cancer </a:t>
            </a:r>
            <a:r>
              <a:rPr lang="en-US" sz="1050" dirty="0" err="1">
                <a:latin typeface="Arial" panose="020B0604020202020204" pitchFamily="34" charset="0"/>
                <a:cs typeface="Arial" panose="020B0604020202020204" pitchFamily="34" charset="0"/>
              </a:rPr>
              <a:t>Cell,10.1016</a:t>
            </a:r>
            <a:r>
              <a:rPr lang="en-US" sz="1050" dirty="0">
                <a:latin typeface="Arial" panose="020B0604020202020204" pitchFamily="34" charset="0"/>
                <a:cs typeface="Arial" panose="020B0604020202020204" pitchFamily="34" charset="0"/>
              </a:rPr>
              <a:t>/</a:t>
            </a:r>
            <a:r>
              <a:rPr lang="en-US" sz="1050" dirty="0" err="1">
                <a:latin typeface="Arial" panose="020B0604020202020204" pitchFamily="34" charset="0"/>
                <a:cs typeface="Arial" panose="020B0604020202020204" pitchFamily="34" charset="0"/>
              </a:rPr>
              <a:t>j.ccell.2019.04.007</a:t>
            </a:r>
            <a:r>
              <a:rPr lang="zh-CN" altLang="en-US" sz="1050" dirty="0">
                <a:latin typeface="Arial" panose="020B0604020202020204" pitchFamily="34" charset="0"/>
                <a:cs typeface="Arial" panose="020B0604020202020204" pitchFamily="34" charset="0"/>
              </a:rPr>
              <a:t>，</a:t>
            </a:r>
            <a:r>
              <a:rPr lang="da-DK" altLang="zh-CN" sz="1050" dirty="0">
                <a:latin typeface="Arial" panose="020B0604020202020204" pitchFamily="34" charset="0"/>
                <a:cs typeface="Arial" panose="020B0604020202020204" pitchFamily="34" charset="0"/>
              </a:rPr>
              <a:t>Hsieh et al.,  2008, 10.1186/1749-8546-3-13)</a:t>
            </a:r>
            <a:r>
              <a:rPr lang="zh-CN" altLang="en-US" sz="1050" dirty="0">
                <a:latin typeface="Arial" panose="020B0604020202020204" pitchFamily="34" charset="0"/>
                <a:cs typeface="Arial" panose="020B0604020202020204" pitchFamily="34" charset="0"/>
              </a:rPr>
              <a:t> </a:t>
            </a:r>
            <a:r>
              <a:rPr lang="en-US" sz="1050" dirty="0">
                <a:latin typeface="Arial" panose="020B0604020202020204" pitchFamily="34" charset="0"/>
                <a:cs typeface="Arial" panose="020B0604020202020204" pitchFamily="34" charset="0"/>
              </a:rPr>
              <a:t>Chen et al., 2018 (</a:t>
            </a:r>
            <a:r>
              <a:rPr lang="en-US" sz="1050" i="1" dirty="0">
                <a:latin typeface="Arial" panose="020B0604020202020204" pitchFamily="34" charset="0"/>
                <a:cs typeface="Arial" panose="020B0604020202020204" pitchFamily="34" charset="0"/>
              </a:rPr>
              <a:t>International Journal of Cancer, </a:t>
            </a:r>
            <a:r>
              <a:rPr lang="en-US" sz="1050" dirty="0">
                <a:latin typeface="Arial" panose="020B0604020202020204" pitchFamily="34" charset="0"/>
                <a:cs typeface="Arial" panose="020B0604020202020204" pitchFamily="34" charset="0"/>
              </a:rPr>
              <a:t>10.1002/</a:t>
            </a:r>
            <a:r>
              <a:rPr lang="en-US" sz="1050" dirty="0" err="1">
                <a:latin typeface="Arial" panose="020B0604020202020204" pitchFamily="34" charset="0"/>
                <a:cs typeface="Arial" panose="020B0604020202020204" pitchFamily="34" charset="0"/>
              </a:rPr>
              <a:t>ijc.31544</a:t>
            </a:r>
            <a:r>
              <a:rPr lang="en-US" sz="1050" dirty="0">
                <a:latin typeface="Arial" panose="020B0604020202020204" pitchFamily="34" charset="0"/>
                <a:cs typeface="Arial" panose="020B0604020202020204" pitchFamily="34" charset="0"/>
              </a:rPr>
              <a:t>) Chen et al., 2019 (</a:t>
            </a:r>
            <a:r>
              <a:rPr lang="en-US" sz="1050" i="1" dirty="0">
                <a:latin typeface="Arial" panose="020B0604020202020204" pitchFamily="34" charset="0"/>
                <a:cs typeface="Arial" panose="020B0604020202020204" pitchFamily="34" charset="0"/>
              </a:rPr>
              <a:t>Cancer Epidemiology, Biomarkers &amp; Prevention</a:t>
            </a:r>
            <a:r>
              <a:rPr lang="en-US" sz="1050" dirty="0">
                <a:latin typeface="Arial" panose="020B0604020202020204" pitchFamily="34" charset="0"/>
                <a:cs typeface="Arial" panose="020B0604020202020204" pitchFamily="34" charset="0"/>
              </a:rPr>
              <a:t>, 10.1158/1055-</a:t>
            </a:r>
            <a:r>
              <a:rPr lang="en-US" sz="1050" dirty="0" err="1">
                <a:latin typeface="Arial" panose="020B0604020202020204" pitchFamily="34" charset="0"/>
                <a:cs typeface="Arial" panose="020B0604020202020204" pitchFamily="34" charset="0"/>
              </a:rPr>
              <a:t>9965.EPI</a:t>
            </a:r>
            <a:r>
              <a:rPr lang="en-US" sz="1050" dirty="0">
                <a:latin typeface="Arial" panose="020B0604020202020204" pitchFamily="34" charset="0"/>
                <a:cs typeface="Arial" panose="020B0604020202020204" pitchFamily="34" charset="0"/>
              </a:rPr>
              <a:t>-19-0023</a:t>
            </a:r>
            <a:r>
              <a:rPr lang="zh-CN" altLang="en-US" sz="1050" dirty="0">
                <a:latin typeface="Arial" panose="020B0604020202020204" pitchFamily="34" charset="0"/>
                <a:cs typeface="Arial" panose="020B0604020202020204" pitchFamily="34" charset="0"/>
              </a:rPr>
              <a:t>），</a:t>
            </a:r>
            <a:r>
              <a:rPr lang="en-US" altLang="zh-CN" sz="1050" dirty="0">
                <a:latin typeface="Arial" panose="020B0604020202020204" pitchFamily="34" charset="0"/>
                <a:cs typeface="Arial" panose="020B0604020202020204" pitchFamily="34" charset="0"/>
              </a:rPr>
              <a:t>Lu et al. 2019 Hepatology, 2019, 10.1002/</a:t>
            </a:r>
            <a:r>
              <a:rPr lang="en-US" altLang="zh-CN" sz="1050" dirty="0" err="1">
                <a:latin typeface="Arial" panose="020B0604020202020204" pitchFamily="34" charset="0"/>
                <a:cs typeface="Arial" panose="020B0604020202020204" pitchFamily="34" charset="0"/>
              </a:rPr>
              <a:t>hep.30863</a:t>
            </a:r>
            <a:r>
              <a:rPr lang="en-US" altLang="zh-CN" sz="1050" dirty="0">
                <a:latin typeface="Arial" panose="020B0604020202020204" pitchFamily="34" charset="0"/>
                <a:cs typeface="Arial" panose="020B0604020202020204" pitchFamily="34" charset="0"/>
              </a:rPr>
              <a:t>  (mouse study)</a:t>
            </a:r>
          </a:p>
          <a:p>
            <a:endParaRPr lang="en-US" sz="105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26</a:t>
            </a:fld>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7672" t="3361" b="16564"/>
          <a:stretch/>
        </p:blipFill>
        <p:spPr>
          <a:xfrm>
            <a:off x="3505200" y="457200"/>
            <a:ext cx="5354414" cy="4957536"/>
          </a:xfrm>
          <a:prstGeom prst="rect">
            <a:avLst/>
          </a:prstGeom>
        </p:spPr>
      </p:pic>
      <p:sp>
        <p:nvSpPr>
          <p:cNvPr id="2" name="Title 1"/>
          <p:cNvSpPr>
            <a:spLocks noGrp="1"/>
          </p:cNvSpPr>
          <p:nvPr>
            <p:ph type="title"/>
          </p:nvPr>
        </p:nvSpPr>
        <p:spPr>
          <a:xfrm>
            <a:off x="228600" y="-1657"/>
            <a:ext cx="10134600" cy="1077686"/>
          </a:xfrm>
          <a:solidFill>
            <a:schemeClr val="bg1"/>
          </a:solidFill>
        </p:spPr>
        <p:txBody>
          <a:bodyPr>
            <a:noAutofit/>
          </a:bodyPr>
          <a:lstStyle/>
          <a:p>
            <a:pPr algn="l"/>
            <a:r>
              <a:rPr lang="en-US" sz="4000" dirty="0"/>
              <a:t>AA can cause liver cancer</a:t>
            </a:r>
          </a:p>
        </p:txBody>
      </p:sp>
      <p:sp>
        <p:nvSpPr>
          <p:cNvPr id="4" name="TextBox 3"/>
          <p:cNvSpPr txBox="1"/>
          <p:nvPr/>
        </p:nvSpPr>
        <p:spPr>
          <a:xfrm>
            <a:off x="838200" y="1676399"/>
            <a:ext cx="2351314" cy="923330"/>
          </a:xfrm>
          <a:prstGeom prst="rect">
            <a:avLst/>
          </a:prstGeom>
          <a:noFill/>
        </p:spPr>
        <p:txBody>
          <a:bodyPr wrap="square" rtlCol="0">
            <a:spAutoFit/>
          </a:bodyPr>
          <a:lstStyle/>
          <a:p>
            <a:r>
              <a:rPr lang="en-US" dirty="0"/>
              <a:t>“Asian”  patients with no “country”  – Overseas patients?</a:t>
            </a:r>
          </a:p>
        </p:txBody>
      </p:sp>
      <p:cxnSp>
        <p:nvCxnSpPr>
          <p:cNvPr id="9" name="Straight Arrow Connector 8"/>
          <p:cNvCxnSpPr/>
          <p:nvPr/>
        </p:nvCxnSpPr>
        <p:spPr>
          <a:xfrm flipV="1">
            <a:off x="3200400" y="2057400"/>
            <a:ext cx="1066800" cy="152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133600" y="3810000"/>
            <a:ext cx="4267200" cy="1304330"/>
            <a:chOff x="2209800" y="3886200"/>
            <a:chExt cx="4267200" cy="1304330"/>
          </a:xfrm>
        </p:grpSpPr>
        <p:sp>
          <p:nvSpPr>
            <p:cNvPr id="13" name="TextBox 12"/>
            <p:cNvSpPr txBox="1"/>
            <p:nvPr/>
          </p:nvSpPr>
          <p:spPr>
            <a:xfrm>
              <a:off x="2209800" y="4267200"/>
              <a:ext cx="2503714" cy="923330"/>
            </a:xfrm>
            <a:prstGeom prst="rect">
              <a:avLst/>
            </a:prstGeom>
            <a:noFill/>
          </p:spPr>
          <p:txBody>
            <a:bodyPr wrap="square" rtlCol="0">
              <a:spAutoFit/>
            </a:bodyPr>
            <a:lstStyle/>
            <a:p>
              <a:r>
                <a:rPr lang="en-US" b="1" dirty="0"/>
                <a:t>12/47 (25%) in Qidong </a:t>
              </a:r>
              <a:r>
                <a:rPr lang="en-US" dirty="0"/>
                <a:t>(aflatoxin a major competing hazard)</a:t>
              </a:r>
            </a:p>
          </p:txBody>
        </p:sp>
        <p:cxnSp>
          <p:nvCxnSpPr>
            <p:cNvPr id="14" name="Straight Arrow Connector 13"/>
            <p:cNvCxnSpPr/>
            <p:nvPr/>
          </p:nvCxnSpPr>
          <p:spPr>
            <a:xfrm flipV="1">
              <a:off x="4419600" y="3886200"/>
              <a:ext cx="2057400" cy="762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381000" y="3200400"/>
            <a:ext cx="5562600" cy="1200329"/>
            <a:chOff x="381000" y="3200400"/>
            <a:chExt cx="5562600" cy="1200329"/>
          </a:xfrm>
        </p:grpSpPr>
        <p:sp>
          <p:nvSpPr>
            <p:cNvPr id="15" name="TextBox 14"/>
            <p:cNvSpPr txBox="1"/>
            <p:nvPr/>
          </p:nvSpPr>
          <p:spPr>
            <a:xfrm>
              <a:off x="381000" y="3200400"/>
              <a:ext cx="2133600" cy="1200329"/>
            </a:xfrm>
            <a:prstGeom prst="rect">
              <a:avLst/>
            </a:prstGeom>
            <a:noFill/>
          </p:spPr>
          <p:txBody>
            <a:bodyPr wrap="square" rtlCol="0">
              <a:spAutoFit/>
            </a:bodyPr>
            <a:lstStyle/>
            <a:p>
              <a:r>
                <a:rPr lang="en-US" b="1" dirty="0"/>
                <a:t>~50/100 (~50%) combined HCC and bile duct cancer in China</a:t>
              </a:r>
              <a:endParaRPr lang="en-US" dirty="0"/>
            </a:p>
          </p:txBody>
        </p:sp>
        <p:cxnSp>
          <p:nvCxnSpPr>
            <p:cNvPr id="16" name="Straight Arrow Connector 15"/>
            <p:cNvCxnSpPr/>
            <p:nvPr/>
          </p:nvCxnSpPr>
          <p:spPr>
            <a:xfrm flipV="1">
              <a:off x="2514600" y="3581400"/>
              <a:ext cx="3429000"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304800" y="990600"/>
            <a:ext cx="6172200" cy="400110"/>
          </a:xfrm>
          <a:prstGeom prst="rect">
            <a:avLst/>
          </a:prstGeom>
          <a:solidFill>
            <a:schemeClr val="bg1"/>
          </a:solidFill>
          <a:ln w="28575">
            <a:solidFill>
              <a:schemeClr val="accent1"/>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Evidence…</a:t>
            </a:r>
          </a:p>
        </p:txBody>
      </p:sp>
      <p:sp>
        <p:nvSpPr>
          <p:cNvPr id="18" name="TextBox 17"/>
          <p:cNvSpPr txBox="1"/>
          <p:nvPr/>
        </p:nvSpPr>
        <p:spPr>
          <a:xfrm>
            <a:off x="1752600" y="1276290"/>
            <a:ext cx="5029200" cy="400110"/>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Known mutagen and urinary tract carcinogen</a:t>
            </a:r>
          </a:p>
        </p:txBody>
      </p:sp>
      <p:sp>
        <p:nvSpPr>
          <p:cNvPr id="23" name="TextBox 22"/>
          <p:cNvSpPr txBox="1"/>
          <p:nvPr/>
        </p:nvSpPr>
        <p:spPr>
          <a:xfrm>
            <a:off x="2286000" y="1657290"/>
            <a:ext cx="6172200" cy="400110"/>
          </a:xfrm>
          <a:prstGeom prst="rect">
            <a:avLst/>
          </a:prstGeom>
          <a:solidFill>
            <a:schemeClr val="bg1"/>
          </a:solidFill>
          <a:ln w="38100">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Multiple known cancer driver genes with AA mutations</a:t>
            </a:r>
          </a:p>
        </p:txBody>
      </p:sp>
      <p:sp>
        <p:nvSpPr>
          <p:cNvPr id="24" name="TextBox 23"/>
          <p:cNvSpPr txBox="1"/>
          <p:nvPr/>
        </p:nvSpPr>
        <p:spPr>
          <a:xfrm>
            <a:off x="2819400" y="2035314"/>
            <a:ext cx="7848600" cy="707886"/>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Proportion of AA exposed liver cancers in Taiwan (78%)  much greater than proportion of population exposed to AA herbs, (33%)</a:t>
            </a:r>
          </a:p>
        </p:txBody>
      </p:sp>
      <p:sp>
        <p:nvSpPr>
          <p:cNvPr id="25" name="TextBox 24"/>
          <p:cNvSpPr txBox="1"/>
          <p:nvPr/>
        </p:nvSpPr>
        <p:spPr>
          <a:xfrm>
            <a:off x="3538928" y="2743200"/>
            <a:ext cx="4495800" cy="400110"/>
          </a:xfrm>
          <a:prstGeom prst="rect">
            <a:avLst/>
          </a:prstGeom>
          <a:solidFill>
            <a:schemeClr val="bg1"/>
          </a:solidFill>
          <a:ln w="38100">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A</a:t>
            </a:r>
            <a:r>
              <a:rPr lang="en-US" altLang="zh-CN" sz="2000" dirty="0"/>
              <a:t>A a</a:t>
            </a:r>
            <a:r>
              <a:rPr lang="en-US" sz="2000" dirty="0"/>
              <a:t>dducts liver tissue of HCC patients</a:t>
            </a:r>
          </a:p>
        </p:txBody>
      </p:sp>
      <p:sp>
        <p:nvSpPr>
          <p:cNvPr id="8" name="TextBox 7"/>
          <p:cNvSpPr txBox="1"/>
          <p:nvPr/>
        </p:nvSpPr>
        <p:spPr>
          <a:xfrm>
            <a:off x="4419600" y="3124200"/>
            <a:ext cx="6629400" cy="707886"/>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Linear relationship between AA dose and risk of liver cancer in hepatitis-B-infected and hepatitis-C-infected patients</a:t>
            </a:r>
          </a:p>
        </p:txBody>
      </p:sp>
      <p:grpSp>
        <p:nvGrpSpPr>
          <p:cNvPr id="5" name="Group 4"/>
          <p:cNvGrpSpPr/>
          <p:nvPr/>
        </p:nvGrpSpPr>
        <p:grpSpPr>
          <a:xfrm>
            <a:off x="5334000" y="3886200"/>
            <a:ext cx="3429000" cy="1938992"/>
            <a:chOff x="5334000" y="3886200"/>
            <a:chExt cx="3429000" cy="1938992"/>
          </a:xfrm>
        </p:grpSpPr>
        <p:sp>
          <p:nvSpPr>
            <p:cNvPr id="26" name="TextBox 25"/>
            <p:cNvSpPr txBox="1"/>
            <p:nvPr/>
          </p:nvSpPr>
          <p:spPr>
            <a:xfrm>
              <a:off x="5334000" y="3886200"/>
              <a:ext cx="3429000" cy="1938992"/>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AA causes liver cancer in mice</a:t>
              </a:r>
            </a:p>
            <a:p>
              <a:pPr marL="0" lvl="1">
                <a:spcAft>
                  <a:spcPts val="600"/>
                </a:spcAft>
              </a:pPr>
              <a:endParaRPr lang="en-US" sz="2000" dirty="0"/>
            </a:p>
            <a:p>
              <a:pPr marL="0" lvl="1">
                <a:spcAft>
                  <a:spcPts val="600"/>
                </a:spcAft>
              </a:pPr>
              <a:endParaRPr lang="en-US" sz="2000" dirty="0"/>
            </a:p>
            <a:p>
              <a:pPr marL="0" lvl="1">
                <a:spcAft>
                  <a:spcPts val="600"/>
                </a:spcAft>
              </a:pPr>
              <a:endParaRPr lang="en-US" sz="2000" dirty="0"/>
            </a:p>
            <a:p>
              <a:pPr marL="0" lvl="1">
                <a:spcAft>
                  <a:spcPts val="600"/>
                </a:spcAft>
              </a:pPr>
              <a:endParaRPr lang="en-US" sz="2000" dirty="0"/>
            </a:p>
          </p:txBody>
        </p:sp>
        <p:pic>
          <p:nvPicPr>
            <p:cNvPr id="1030" name="Picture 6" descr="http://buyjingos.com/wp-content/uploads/2017/11/dead-mouse-1024x562-1-300x165.jpg"/>
            <p:cNvPicPr>
              <a:picLocks noChangeAspect="1" noChangeArrowheads="1"/>
            </p:cNvPicPr>
            <p:nvPr/>
          </p:nvPicPr>
          <p:blipFill rotWithShape="1">
            <a:blip r:embed="rId4">
              <a:extLst>
                <a:ext uri="{28A0092B-C50C-407E-A947-70E740481C1C}">
                  <a14:useLocalDpi xmlns:a14="http://schemas.microsoft.com/office/drawing/2010/main" val="0"/>
                </a:ext>
              </a:extLst>
            </a:blip>
            <a:srcRect l="-1836" t="20666" r="1836" b="15430"/>
            <a:stretch/>
          </p:blipFill>
          <p:spPr bwMode="auto">
            <a:xfrm>
              <a:off x="5486400" y="4419600"/>
              <a:ext cx="2857500" cy="10043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979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23" grpId="0" animBg="1"/>
      <p:bldP spid="24" grpId="0" animBg="1"/>
      <p:bldP spid="25"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67513A-EFE9-43DF-B476-1E031A176C10}"/>
              </a:ext>
            </a:extLst>
          </p:cNvPr>
          <p:cNvSpPr>
            <a:spLocks noGrp="1"/>
          </p:cNvSpPr>
          <p:nvPr>
            <p:ph type="title"/>
          </p:nvPr>
        </p:nvSpPr>
        <p:spPr>
          <a:xfrm>
            <a:off x="1828800" y="533400"/>
            <a:ext cx="8420100" cy="4525962"/>
          </a:xfrm>
        </p:spPr>
        <p:txBody>
          <a:bodyPr/>
          <a:lstStyle/>
          <a:p>
            <a:r>
              <a:rPr lang="en-US" dirty="0"/>
              <a:t>Computational analysis of mutational signatures:</a:t>
            </a:r>
            <a:br>
              <a:rPr lang="en-US" dirty="0"/>
            </a:br>
            <a:r>
              <a:rPr lang="en-US" dirty="0"/>
              <a:t>State of the art</a:t>
            </a:r>
          </a:p>
        </p:txBody>
      </p:sp>
      <p:sp>
        <p:nvSpPr>
          <p:cNvPr id="4" name="Slide Number Placeholder 3">
            <a:extLst>
              <a:ext uri="{FF2B5EF4-FFF2-40B4-BE49-F238E27FC236}">
                <a16:creationId xmlns:a16="http://schemas.microsoft.com/office/drawing/2014/main" id="{6CC19052-8474-4F74-B08A-73734EB01E76}"/>
              </a:ext>
            </a:extLst>
          </p:cNvPr>
          <p:cNvSpPr>
            <a:spLocks noGrp="1"/>
          </p:cNvSpPr>
          <p:nvPr>
            <p:ph type="sldNum" sz="quarter" idx="12"/>
          </p:nvPr>
        </p:nvSpPr>
        <p:spPr/>
        <p:txBody>
          <a:bodyPr/>
          <a:lstStyle/>
          <a:p>
            <a:pPr>
              <a:defRPr/>
            </a:pPr>
            <a:fld id="{FFFB4C55-9A55-45A0-A2A5-ECC3126D7CB8}" type="slidenum">
              <a:rPr lang="en-US" smtClean="0"/>
              <a:pPr>
                <a:defRPr/>
              </a:pPr>
              <a:t>27</a:t>
            </a:fld>
            <a:endParaRPr lang="en-US"/>
          </a:p>
        </p:txBody>
      </p:sp>
    </p:spTree>
    <p:extLst>
      <p:ext uri="{BB962C8B-B14F-4D97-AF65-F5344CB8AC3E}">
        <p14:creationId xmlns:p14="http://schemas.microsoft.com/office/powerpoint/2010/main" val="862485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400" b="1" dirty="0"/>
              <a:t>“Extraction” / Discovery </a:t>
            </a:r>
            <a:r>
              <a:rPr lang="en-US" sz="2400" dirty="0"/>
              <a:t>Given a large number of spectra, what mutational signatures are present?  (I.e. mutational signatures are latent variables to be discovered.) And how many mutations are caused by each extracted signature in each spectrum? (</a:t>
            </a:r>
            <a:r>
              <a:rPr lang="en-US" sz="2400" b="1" dirty="0"/>
              <a:t>“Attribution”</a:t>
            </a:r>
            <a:r>
              <a:rPr lang="en-US" sz="2400" dirty="0"/>
              <a:t>)</a:t>
            </a:r>
          </a:p>
          <a:p>
            <a:r>
              <a:rPr lang="en-US" sz="2400" b="1" dirty="0"/>
              <a:t>“Attribution only” </a:t>
            </a:r>
            <a:r>
              <a:rPr lang="en-US" sz="2400" dirty="0"/>
              <a:t>Given </a:t>
            </a:r>
            <a:r>
              <a:rPr lang="en-US" sz="2400" b="1" dirty="0">
                <a:solidFill>
                  <a:srgbClr val="FF0000"/>
                </a:solidFill>
              </a:rPr>
              <a:t>known</a:t>
            </a:r>
            <a:r>
              <a:rPr lang="en-US" sz="2400" dirty="0"/>
              <a:t> mutational signatures and one or more spectra, how many mutations in each spectrum were caused by each signature?</a:t>
            </a:r>
          </a:p>
          <a:p>
            <a:r>
              <a:rPr lang="en-US" sz="2400" dirty="0"/>
              <a:t> </a:t>
            </a:r>
            <a:r>
              <a:rPr lang="en-US" sz="2400" b="1" dirty="0"/>
              <a:t>“Signature presence test” </a:t>
            </a:r>
            <a:r>
              <a:rPr lang="en-US" sz="2400" dirty="0"/>
              <a:t>Given known mutational signatures, what is the evidence that a signature of interest is present in a spectrum? </a:t>
            </a:r>
          </a:p>
          <a:p>
            <a:r>
              <a:rPr lang="en-US" sz="2400" b="1" dirty="0"/>
              <a:t>“Novel signature test” </a:t>
            </a:r>
            <a:r>
              <a:rPr lang="en-US" sz="2400" dirty="0"/>
              <a:t>Is a spectrum adequately explained by known signatures? I.e., does my spectrum, or a group of related spectra contain a novel signature?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28</a:t>
            </a:fld>
            <a:endParaRPr lang="en-US" dirty="0"/>
          </a:p>
        </p:txBody>
      </p:sp>
    </p:spTree>
    <p:extLst>
      <p:ext uri="{BB962C8B-B14F-4D97-AF65-F5344CB8AC3E}">
        <p14:creationId xmlns:p14="http://schemas.microsoft.com/office/powerpoint/2010/main" val="293512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400" b="1" dirty="0"/>
              <a:t>“Extraction” / Discovery </a:t>
            </a:r>
            <a:r>
              <a:rPr lang="en-US" sz="2400" dirty="0"/>
              <a:t>Given a large number of spectra, what mutational signatures are present?  (I.e. mutational signatures are latent variables to be discovered.) And how many mutations are caused by each extracted signature in each spectrum? (</a:t>
            </a:r>
            <a:r>
              <a:rPr lang="en-US" sz="2400" b="1" dirty="0"/>
              <a:t>“Attribution”</a:t>
            </a:r>
            <a:r>
              <a:rPr lang="en-US" sz="2400" dirty="0"/>
              <a:t>)</a:t>
            </a:r>
          </a:p>
          <a:p>
            <a:r>
              <a:rPr lang="en-US" sz="2400" b="1" dirty="0"/>
              <a:t>“Attribution only” </a:t>
            </a:r>
            <a:r>
              <a:rPr lang="en-US" sz="2400" dirty="0"/>
              <a:t>Given </a:t>
            </a:r>
            <a:r>
              <a:rPr lang="en-US" sz="2400" b="1" dirty="0">
                <a:solidFill>
                  <a:srgbClr val="FF0000"/>
                </a:solidFill>
              </a:rPr>
              <a:t>known</a:t>
            </a:r>
            <a:r>
              <a:rPr lang="en-US" sz="2400" dirty="0"/>
              <a:t> mutational signatures and one or more spectra, how many mutations in each spectrum were caused by each signature?</a:t>
            </a:r>
          </a:p>
          <a:p>
            <a:r>
              <a:rPr lang="en-US" sz="2400" dirty="0"/>
              <a:t> </a:t>
            </a:r>
            <a:r>
              <a:rPr lang="en-US" sz="2400" b="1" dirty="0"/>
              <a:t>“Signature presence test” </a:t>
            </a:r>
            <a:r>
              <a:rPr lang="en-US" sz="2400" dirty="0"/>
              <a:t>Given known mutational signatures, what is the evidence that a signature of interest is present in a spectrum?</a:t>
            </a:r>
          </a:p>
          <a:p>
            <a:r>
              <a:rPr lang="en-US" sz="2400" b="1" dirty="0"/>
              <a:t>“Novel signature test” </a:t>
            </a:r>
            <a:r>
              <a:rPr lang="en-US" sz="2400" dirty="0"/>
              <a:t>Is a spectrum adequately explained by known signatures? I.e., does my spectrum, or a group of related spectra contain a novel signature?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29</a:t>
            </a:fld>
            <a:endParaRPr lang="en-US" dirty="0"/>
          </a:p>
        </p:txBody>
      </p:sp>
      <p:sp>
        <p:nvSpPr>
          <p:cNvPr id="5" name="Rectangle 4">
            <a:extLst>
              <a:ext uri="{FF2B5EF4-FFF2-40B4-BE49-F238E27FC236}">
                <a16:creationId xmlns:a16="http://schemas.microsoft.com/office/drawing/2014/main" id="{9BF95C40-1C22-4A4F-A205-452589AADC50}"/>
              </a:ext>
            </a:extLst>
          </p:cNvPr>
          <p:cNvSpPr/>
          <p:nvPr/>
        </p:nvSpPr>
        <p:spPr>
          <a:xfrm>
            <a:off x="381000" y="2743200"/>
            <a:ext cx="10744200" cy="3657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rrow: Slight curve">
            <a:extLst>
              <a:ext uri="{FF2B5EF4-FFF2-40B4-BE49-F238E27FC236}">
                <a16:creationId xmlns:a16="http://schemas.microsoft.com/office/drawing/2014/main" id="{31E8C6DF-C9A6-4A38-BD79-D96F4D3BCC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7" y="990600"/>
            <a:ext cx="914400" cy="914400"/>
          </a:xfrm>
          <a:prstGeom prst="rect">
            <a:avLst/>
          </a:prstGeom>
        </p:spPr>
      </p:pic>
    </p:spTree>
    <p:extLst>
      <p:ext uri="{BB962C8B-B14F-4D97-AF65-F5344CB8AC3E}">
        <p14:creationId xmlns:p14="http://schemas.microsoft.com/office/powerpoint/2010/main" val="3798162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67513A-EFE9-43DF-B476-1E031A176C10}"/>
              </a:ext>
            </a:extLst>
          </p:cNvPr>
          <p:cNvSpPr>
            <a:spLocks noGrp="1"/>
          </p:cNvSpPr>
          <p:nvPr>
            <p:ph type="title"/>
          </p:nvPr>
        </p:nvSpPr>
        <p:spPr>
          <a:xfrm>
            <a:off x="1739900" y="1166019"/>
            <a:ext cx="8420100" cy="4525962"/>
          </a:xfrm>
        </p:spPr>
        <p:txBody>
          <a:bodyPr/>
          <a:lstStyle/>
          <a:p>
            <a:r>
              <a:rPr lang="en-US" dirty="0"/>
              <a:t>What are mutational signatures and what are they good for?</a:t>
            </a:r>
            <a:br>
              <a:rPr lang="en-US" dirty="0"/>
            </a:br>
            <a:br>
              <a:rPr lang="en-US" dirty="0"/>
            </a:br>
            <a:r>
              <a:rPr lang="en-US" dirty="0"/>
              <a:t>Example: Aristolochic acid</a:t>
            </a:r>
            <a:endParaRPr lang="en-SG" dirty="0"/>
          </a:p>
        </p:txBody>
      </p:sp>
      <p:sp>
        <p:nvSpPr>
          <p:cNvPr id="4" name="Slide Number Placeholder 3">
            <a:extLst>
              <a:ext uri="{FF2B5EF4-FFF2-40B4-BE49-F238E27FC236}">
                <a16:creationId xmlns:a16="http://schemas.microsoft.com/office/drawing/2014/main" id="{6CC19052-8474-4F74-B08A-73734EB01E76}"/>
              </a:ext>
            </a:extLst>
          </p:cNvPr>
          <p:cNvSpPr>
            <a:spLocks noGrp="1"/>
          </p:cNvSpPr>
          <p:nvPr>
            <p:ph type="sldNum" sz="quarter" idx="12"/>
          </p:nvPr>
        </p:nvSpPr>
        <p:spPr/>
        <p:txBody>
          <a:bodyPr/>
          <a:lstStyle/>
          <a:p>
            <a:pPr>
              <a:defRPr/>
            </a:pPr>
            <a:fld id="{FFFB4C55-9A55-45A0-A2A5-ECC3126D7CB8}" type="slidenum">
              <a:rPr lang="en-US" smtClean="0"/>
              <a:pPr>
                <a:defRPr/>
              </a:pPr>
              <a:t>3</a:t>
            </a:fld>
            <a:endParaRPr lang="en-US"/>
          </a:p>
        </p:txBody>
      </p:sp>
    </p:spTree>
    <p:extLst>
      <p:ext uri="{BB962C8B-B14F-4D97-AF65-F5344CB8AC3E}">
        <p14:creationId xmlns:p14="http://schemas.microsoft.com/office/powerpoint/2010/main" val="2669621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9448800" cy="1096962"/>
          </a:xfrm>
        </p:spPr>
        <p:txBody>
          <a:bodyPr/>
          <a:lstStyle/>
          <a:p>
            <a:pPr algn="l"/>
            <a:r>
              <a:rPr lang="en-US" sz="3600" dirty="0"/>
              <a:t>Many signatures have been extracted and many have been confirmed by additional evidence</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30</a:t>
            </a:fld>
            <a:endParaRPr lang="en-US" dirty="0"/>
          </a:p>
        </p:txBody>
      </p:sp>
      <p:pic>
        <p:nvPicPr>
          <p:cNvPr id="5" name="Picture 4"/>
          <p:cNvPicPr>
            <a:picLocks noChangeAspect="1"/>
          </p:cNvPicPr>
          <p:nvPr/>
        </p:nvPicPr>
        <p:blipFill rotWithShape="1">
          <a:blip r:embed="rId2"/>
          <a:srcRect l="1853" t="11429" r="9039" b="11135"/>
          <a:stretch/>
        </p:blipFill>
        <p:spPr>
          <a:xfrm>
            <a:off x="381000" y="1219200"/>
            <a:ext cx="8879064" cy="4800600"/>
          </a:xfrm>
          <a:prstGeom prst="rect">
            <a:avLst/>
          </a:prstGeom>
        </p:spPr>
      </p:pic>
      <p:sp>
        <p:nvSpPr>
          <p:cNvPr id="6" name="TextBox 5"/>
          <p:cNvSpPr txBox="1"/>
          <p:nvPr/>
        </p:nvSpPr>
        <p:spPr>
          <a:xfrm>
            <a:off x="9448800" y="2667000"/>
            <a:ext cx="1821204" cy="1415772"/>
          </a:xfrm>
          <a:prstGeom prst="rect">
            <a:avLst/>
          </a:prstGeom>
          <a:noFill/>
        </p:spPr>
        <p:txBody>
          <a:bodyPr wrap="none" rtlCol="0">
            <a:spAutoFit/>
          </a:bodyPr>
          <a:lstStyle/>
          <a:p>
            <a:r>
              <a:rPr lang="en-US" sz="6600" dirty="0"/>
              <a:t>…</a:t>
            </a:r>
            <a:r>
              <a:rPr lang="en-US" dirty="0"/>
              <a:t> </a:t>
            </a:r>
          </a:p>
          <a:p>
            <a:r>
              <a:rPr lang="en-US" sz="2000" dirty="0"/>
              <a:t>and many more</a:t>
            </a:r>
          </a:p>
        </p:txBody>
      </p:sp>
      <p:sp>
        <p:nvSpPr>
          <p:cNvPr id="7" name="TextBox 6"/>
          <p:cNvSpPr txBox="1"/>
          <p:nvPr/>
        </p:nvSpPr>
        <p:spPr>
          <a:xfrm>
            <a:off x="7315200" y="5715000"/>
            <a:ext cx="4724399" cy="954107"/>
          </a:xfrm>
          <a:prstGeom prst="rect">
            <a:avLst/>
          </a:prstGeom>
          <a:solidFill>
            <a:schemeClr val="bg1"/>
          </a:solidFill>
        </p:spPr>
        <p:txBody>
          <a:bodyPr wrap="square" rtlCol="0">
            <a:spAutoFit/>
          </a:bodyPr>
          <a:lstStyle/>
          <a:p>
            <a:r>
              <a:rPr lang="en-US" sz="1400" dirty="0">
                <a:hlinkClick r:id="rId3"/>
              </a:rPr>
              <a:t>https://cancer.sanger.ac.uk/cosmic/signatures/index.tt</a:t>
            </a:r>
            <a:r>
              <a:rPr lang="en-US" sz="1400" dirty="0"/>
              <a:t> from A</a:t>
            </a:r>
            <a:r>
              <a:rPr lang="en-US" sz="1400" b="0" i="0" dirty="0">
                <a:solidFill>
                  <a:srgbClr val="222222"/>
                </a:solidFill>
                <a:effectLst/>
              </a:rPr>
              <a:t>lexandrov, </a:t>
            </a:r>
            <a:r>
              <a:rPr lang="en-US" sz="1400" b="0" i="0" dirty="0" err="1">
                <a:solidFill>
                  <a:srgbClr val="222222"/>
                </a:solidFill>
                <a:effectLst/>
              </a:rPr>
              <a:t>L.B</a:t>
            </a:r>
            <a:r>
              <a:rPr lang="en-US" sz="1400" b="0" i="0" dirty="0">
                <a:solidFill>
                  <a:srgbClr val="222222"/>
                </a:solidFill>
                <a:effectLst/>
              </a:rPr>
              <a:t>., Kim, J., Haradhvala, N.J. </a:t>
            </a:r>
            <a:r>
              <a:rPr lang="en-US" sz="1400" b="0" i="1" dirty="0">
                <a:solidFill>
                  <a:srgbClr val="222222"/>
                </a:solidFill>
                <a:effectLst/>
              </a:rPr>
              <a:t>et al.</a:t>
            </a:r>
            <a:r>
              <a:rPr lang="en-US" sz="1400" b="0" i="0" dirty="0">
                <a:solidFill>
                  <a:srgbClr val="222222"/>
                </a:solidFill>
                <a:effectLst/>
              </a:rPr>
              <a:t> The repertoire of mutational signatures in human cancer. </a:t>
            </a:r>
            <a:r>
              <a:rPr lang="en-US" sz="1400" b="0" i="1" dirty="0">
                <a:solidFill>
                  <a:srgbClr val="222222"/>
                </a:solidFill>
                <a:effectLst/>
              </a:rPr>
              <a:t>Nature</a:t>
            </a:r>
            <a:r>
              <a:rPr lang="en-US" sz="1400" b="0" i="0" dirty="0">
                <a:solidFill>
                  <a:srgbClr val="222222"/>
                </a:solidFill>
                <a:effectLst/>
              </a:rPr>
              <a:t> </a:t>
            </a:r>
            <a:r>
              <a:rPr lang="en-US" sz="1400" b="1" i="0" dirty="0">
                <a:solidFill>
                  <a:srgbClr val="222222"/>
                </a:solidFill>
                <a:effectLst/>
              </a:rPr>
              <a:t>578, </a:t>
            </a:r>
            <a:r>
              <a:rPr lang="en-US" sz="1400" b="0" i="0" dirty="0">
                <a:solidFill>
                  <a:srgbClr val="222222"/>
                </a:solidFill>
                <a:effectLst/>
              </a:rPr>
              <a:t>94–101 (2020) https://doi.org/10.1038/s41586-020-1943-3</a:t>
            </a:r>
            <a:endParaRPr lang="en-US" sz="1400" dirty="0"/>
          </a:p>
        </p:txBody>
      </p:sp>
    </p:spTree>
    <p:extLst>
      <p:ext uri="{BB962C8B-B14F-4D97-AF65-F5344CB8AC3E}">
        <p14:creationId xmlns:p14="http://schemas.microsoft.com/office/powerpoint/2010/main" val="3849236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a:srcRect l="21233" t="59565" r="15014" b="11861"/>
          <a:stretch/>
        </p:blipFill>
        <p:spPr>
          <a:xfrm>
            <a:off x="4038601" y="3810002"/>
            <a:ext cx="6735344" cy="793967"/>
          </a:xfrm>
          <a:prstGeom prst="rect">
            <a:avLst/>
          </a:prstGeom>
        </p:spPr>
      </p:pic>
      <p:pic>
        <p:nvPicPr>
          <p:cNvPr id="18" name="Picture 17"/>
          <p:cNvPicPr>
            <a:picLocks noChangeAspect="1"/>
          </p:cNvPicPr>
          <p:nvPr/>
        </p:nvPicPr>
        <p:blipFill rotWithShape="1">
          <a:blip r:embed="rId4"/>
          <a:srcRect l="19433" t="47492" r="15400" b="26368"/>
          <a:stretch/>
        </p:blipFill>
        <p:spPr>
          <a:xfrm>
            <a:off x="4023937" y="2133601"/>
            <a:ext cx="6708199" cy="649050"/>
          </a:xfrm>
          <a:prstGeom prst="rect">
            <a:avLst/>
          </a:prstGeom>
        </p:spPr>
      </p:pic>
      <p:pic>
        <p:nvPicPr>
          <p:cNvPr id="7" name="Picture 6"/>
          <p:cNvPicPr>
            <a:picLocks noChangeAspect="1"/>
          </p:cNvPicPr>
          <p:nvPr/>
        </p:nvPicPr>
        <p:blipFill rotWithShape="1">
          <a:blip r:embed="rId5"/>
          <a:srcRect l="16711" t="51672" r="8135" b="23652"/>
          <a:stretch/>
        </p:blipFill>
        <p:spPr>
          <a:xfrm>
            <a:off x="4102081" y="1371600"/>
            <a:ext cx="6616526" cy="606518"/>
          </a:xfrm>
          <a:prstGeom prst="rect">
            <a:avLst/>
          </a:prstGeom>
        </p:spPr>
      </p:pic>
      <p:sp>
        <p:nvSpPr>
          <p:cNvPr id="2" name="Title 1"/>
          <p:cNvSpPr>
            <a:spLocks noGrp="1"/>
          </p:cNvSpPr>
          <p:nvPr>
            <p:ph type="title"/>
          </p:nvPr>
        </p:nvSpPr>
        <p:spPr>
          <a:xfrm>
            <a:off x="304800" y="83882"/>
            <a:ext cx="9906000" cy="929670"/>
          </a:xfrm>
        </p:spPr>
        <p:txBody>
          <a:bodyPr>
            <a:noAutofit/>
          </a:bodyPr>
          <a:lstStyle/>
          <a:p>
            <a:pPr algn="l"/>
            <a:r>
              <a:rPr lang="en-US" sz="2400" dirty="0"/>
              <a:t>Sometimes a spectrum is dominated by 1 signature</a:t>
            </a:r>
            <a:br>
              <a:rPr lang="en-US" sz="2400" dirty="0"/>
            </a:br>
            <a:r>
              <a:rPr lang="en-US" sz="2400" dirty="0"/>
              <a:t>(Herbal medicine aristolochic acid mutations in multiple cancer types)</a:t>
            </a:r>
          </a:p>
        </p:txBody>
      </p:sp>
      <p:pic>
        <p:nvPicPr>
          <p:cNvPr id="4" name="Picture 3"/>
          <p:cNvPicPr>
            <a:picLocks/>
          </p:cNvPicPr>
          <p:nvPr/>
        </p:nvPicPr>
        <p:blipFill rotWithShape="1">
          <a:blip r:embed="rId6" cstate="print">
            <a:extLst>
              <a:ext uri="{28A0092B-C50C-407E-A947-70E740481C1C}">
                <a14:useLocalDpi xmlns:a14="http://schemas.microsoft.com/office/drawing/2010/main" val="0"/>
              </a:ext>
            </a:extLst>
          </a:blip>
          <a:srcRect l="25589" t="22696" r="13164" b="11583"/>
          <a:stretch/>
        </p:blipFill>
        <p:spPr>
          <a:xfrm flipH="1">
            <a:off x="1719941" y="3183873"/>
            <a:ext cx="1762360" cy="2223515"/>
          </a:xfrm>
          <a:prstGeom prst="rect">
            <a:avLst/>
          </a:prstGeom>
        </p:spPr>
      </p:pic>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8633" t="8333" r="28108" b="7778"/>
          <a:stretch/>
        </p:blipFill>
        <p:spPr>
          <a:xfrm>
            <a:off x="1772195" y="1101055"/>
            <a:ext cx="1686416" cy="1972491"/>
          </a:xfrm>
          <a:prstGeom prst="rect">
            <a:avLst/>
          </a:prstGeom>
        </p:spPr>
      </p:pic>
      <p:cxnSp>
        <p:nvCxnSpPr>
          <p:cNvPr id="22" name="Straight Arrow Connector 21"/>
          <p:cNvCxnSpPr>
            <a:stCxn id="37" idx="1"/>
          </p:cNvCxnSpPr>
          <p:nvPr/>
        </p:nvCxnSpPr>
        <p:spPr>
          <a:xfrm flipH="1" flipV="1">
            <a:off x="2667000" y="1600200"/>
            <a:ext cx="1352782" cy="285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34023" y="1959168"/>
            <a:ext cx="1228377" cy="4792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3" idx="1"/>
          </p:cNvCxnSpPr>
          <p:nvPr/>
        </p:nvCxnSpPr>
        <p:spPr>
          <a:xfrm flipH="1">
            <a:off x="3249979" y="3400455"/>
            <a:ext cx="738128" cy="174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1" idx="1"/>
          </p:cNvCxnSpPr>
          <p:nvPr/>
        </p:nvCxnSpPr>
        <p:spPr>
          <a:xfrm flipH="1">
            <a:off x="3143482" y="4848255"/>
            <a:ext cx="837280" cy="3627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62400" y="4019490"/>
            <a:ext cx="2448363" cy="400110"/>
          </a:xfrm>
          <a:prstGeom prst="rect">
            <a:avLst/>
          </a:prstGeom>
          <a:noFill/>
        </p:spPr>
        <p:txBody>
          <a:bodyPr wrap="none" rtlCol="0">
            <a:spAutoFit/>
          </a:bodyPr>
          <a:lstStyle/>
          <a:p>
            <a:r>
              <a:rPr lang="en-US" sz="2000" dirty="0"/>
              <a:t>Upper tract urothelial</a:t>
            </a:r>
          </a:p>
        </p:txBody>
      </p:sp>
      <p:sp>
        <p:nvSpPr>
          <p:cNvPr id="34" name="TextBox 33"/>
          <p:cNvSpPr txBox="1"/>
          <p:nvPr/>
        </p:nvSpPr>
        <p:spPr>
          <a:xfrm>
            <a:off x="4038600" y="2266890"/>
            <a:ext cx="1093569" cy="400110"/>
          </a:xfrm>
          <a:prstGeom prst="rect">
            <a:avLst/>
          </a:prstGeom>
          <a:noFill/>
        </p:spPr>
        <p:txBody>
          <a:bodyPr wrap="none" rtlCol="0">
            <a:spAutoFit/>
          </a:bodyPr>
          <a:lstStyle/>
          <a:p>
            <a:r>
              <a:rPr lang="en-US" sz="2000" dirty="0"/>
              <a:t>Bile duct</a:t>
            </a:r>
          </a:p>
        </p:txBody>
      </p:sp>
      <p:sp>
        <p:nvSpPr>
          <p:cNvPr id="37" name="TextBox 36"/>
          <p:cNvSpPr txBox="1"/>
          <p:nvPr/>
        </p:nvSpPr>
        <p:spPr>
          <a:xfrm>
            <a:off x="4019782" y="1428690"/>
            <a:ext cx="682303" cy="400110"/>
          </a:xfrm>
          <a:prstGeom prst="rect">
            <a:avLst/>
          </a:prstGeom>
          <a:noFill/>
        </p:spPr>
        <p:txBody>
          <a:bodyPr wrap="none" rtlCol="0">
            <a:spAutoFit/>
          </a:bodyPr>
          <a:lstStyle/>
          <a:p>
            <a:r>
              <a:rPr lang="en-US" sz="2000" dirty="0"/>
              <a:t>Liver</a:t>
            </a:r>
          </a:p>
        </p:txBody>
      </p:sp>
      <p:sp>
        <p:nvSpPr>
          <p:cNvPr id="38" name="TextBox 37"/>
          <p:cNvSpPr txBox="1"/>
          <p:nvPr/>
        </p:nvSpPr>
        <p:spPr>
          <a:xfrm>
            <a:off x="1752600" y="5486400"/>
            <a:ext cx="7195944" cy="1323439"/>
          </a:xfrm>
          <a:prstGeom prst="rect">
            <a:avLst/>
          </a:prstGeom>
          <a:noFill/>
        </p:spPr>
        <p:txBody>
          <a:bodyPr wrap="none" rtlCol="0">
            <a:spAutoFit/>
          </a:bodyPr>
          <a:lstStyle/>
          <a:p>
            <a:r>
              <a:rPr lang="en-US" sz="1600" dirty="0"/>
              <a:t>Poon et al., 2013 and subsequent data (liver - hepatocellular carcinoma [HCC])</a:t>
            </a:r>
          </a:p>
          <a:p>
            <a:r>
              <a:rPr lang="en-US" sz="1600" dirty="0"/>
              <a:t>Zou et al., 2015, Jusakul et al., 2017 (bile duct carcinoma)</a:t>
            </a:r>
          </a:p>
          <a:p>
            <a:r>
              <a:rPr lang="en-US" sz="1600" dirty="0" err="1"/>
              <a:t>Scelo</a:t>
            </a:r>
            <a:r>
              <a:rPr lang="en-US" sz="1600" dirty="0"/>
              <a:t> et al., 2014, </a:t>
            </a:r>
            <a:r>
              <a:rPr lang="en-US" sz="1600" dirty="0" err="1"/>
              <a:t>Jelakovic</a:t>
            </a:r>
            <a:r>
              <a:rPr lang="en-US" sz="1600" dirty="0"/>
              <a:t> et al., 2014 (kidney/renal cell carcinoma)</a:t>
            </a:r>
          </a:p>
          <a:p>
            <a:r>
              <a:rPr lang="en-US" sz="1600" dirty="0"/>
              <a:t>Poon et al., 2013, Hoang et al., 2013, many others (upper tract urothelial carcinoma)</a:t>
            </a:r>
          </a:p>
          <a:p>
            <a:r>
              <a:rPr lang="en-US" sz="1600" dirty="0"/>
              <a:t>Poon et al., 2015, others (bladder urothelial carcinoma)</a:t>
            </a:r>
          </a:p>
        </p:txBody>
      </p:sp>
      <p:sp>
        <p:nvSpPr>
          <p:cNvPr id="6" name="Slide Number Placeholder 5"/>
          <p:cNvSpPr>
            <a:spLocks noGrp="1"/>
          </p:cNvSpPr>
          <p:nvPr>
            <p:ph type="sldNum" sz="quarter" idx="12"/>
          </p:nvPr>
        </p:nvSpPr>
        <p:spPr/>
        <p:txBody>
          <a:bodyPr/>
          <a:lstStyle/>
          <a:p>
            <a:pPr>
              <a:defRPr/>
            </a:pPr>
            <a:fld id="{47EB465D-2B07-4782-9D38-CDF7B0E66DA7}" type="slidenum">
              <a:rPr lang="en-US" smtClean="0"/>
              <a:pPr>
                <a:defRPr/>
              </a:pPr>
              <a:t>31</a:t>
            </a:fld>
            <a:endParaRPr lang="en-US"/>
          </a:p>
        </p:txBody>
      </p:sp>
      <p:pic>
        <p:nvPicPr>
          <p:cNvPr id="20" name="Picture 19"/>
          <p:cNvPicPr>
            <a:picLocks noChangeAspect="1"/>
          </p:cNvPicPr>
          <p:nvPr/>
        </p:nvPicPr>
        <p:blipFill rotWithShape="1">
          <a:blip r:embed="rId8"/>
          <a:srcRect l="19620" t="48722" r="16901" b="15495"/>
          <a:stretch/>
        </p:blipFill>
        <p:spPr>
          <a:xfrm>
            <a:off x="4038600" y="2895600"/>
            <a:ext cx="6620418" cy="821442"/>
          </a:xfrm>
          <a:prstGeom prst="rect">
            <a:avLst/>
          </a:prstGeom>
        </p:spPr>
      </p:pic>
      <p:sp>
        <p:nvSpPr>
          <p:cNvPr id="33" name="TextBox 32"/>
          <p:cNvSpPr txBox="1"/>
          <p:nvPr/>
        </p:nvSpPr>
        <p:spPr>
          <a:xfrm>
            <a:off x="3988107" y="3200400"/>
            <a:ext cx="888385" cy="400110"/>
          </a:xfrm>
          <a:prstGeom prst="rect">
            <a:avLst/>
          </a:prstGeom>
          <a:noFill/>
        </p:spPr>
        <p:txBody>
          <a:bodyPr wrap="none" rtlCol="0">
            <a:spAutoFit/>
          </a:bodyPr>
          <a:lstStyle/>
          <a:p>
            <a:r>
              <a:rPr lang="en-US" sz="2000" dirty="0"/>
              <a:t>Kidney</a:t>
            </a:r>
          </a:p>
        </p:txBody>
      </p:sp>
      <p:pic>
        <p:nvPicPr>
          <p:cNvPr id="12" name="Picture 11"/>
          <p:cNvPicPr>
            <a:picLocks noChangeAspect="1"/>
          </p:cNvPicPr>
          <p:nvPr/>
        </p:nvPicPr>
        <p:blipFill rotWithShape="1">
          <a:blip r:embed="rId9"/>
          <a:srcRect l="19769" t="52892" r="16415" b="15913"/>
          <a:stretch/>
        </p:blipFill>
        <p:spPr>
          <a:xfrm>
            <a:off x="4114800" y="4572001"/>
            <a:ext cx="6655564" cy="823651"/>
          </a:xfrm>
          <a:prstGeom prst="rect">
            <a:avLst/>
          </a:prstGeom>
        </p:spPr>
      </p:pic>
      <p:sp>
        <p:nvSpPr>
          <p:cNvPr id="31" name="TextBox 30"/>
          <p:cNvSpPr txBox="1"/>
          <p:nvPr/>
        </p:nvSpPr>
        <p:spPr>
          <a:xfrm>
            <a:off x="3980762" y="4648200"/>
            <a:ext cx="994183" cy="400110"/>
          </a:xfrm>
          <a:prstGeom prst="rect">
            <a:avLst/>
          </a:prstGeom>
          <a:noFill/>
        </p:spPr>
        <p:txBody>
          <a:bodyPr wrap="none" rtlCol="0">
            <a:spAutoFit/>
          </a:bodyPr>
          <a:lstStyle/>
          <a:p>
            <a:r>
              <a:rPr lang="en-US" sz="2000" dirty="0"/>
              <a:t>Bladder</a:t>
            </a:r>
          </a:p>
        </p:txBody>
      </p:sp>
    </p:spTree>
    <p:extLst>
      <p:ext uri="{BB962C8B-B14F-4D97-AF65-F5344CB8AC3E}">
        <p14:creationId xmlns:p14="http://schemas.microsoft.com/office/powerpoint/2010/main" val="3437272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More often, spectra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32</a:t>
            </a:fld>
            <a:endParaRPr lang="en-US"/>
          </a:p>
        </p:txBody>
      </p:sp>
      <p:pic>
        <p:nvPicPr>
          <p:cNvPr id="4" name="Picture 3"/>
          <p:cNvPicPr>
            <a:picLocks noChangeAspect="1"/>
          </p:cNvPicPr>
          <p:nvPr/>
        </p:nvPicPr>
        <p:blipFill rotWithShape="1">
          <a:blip r:embed="rId2"/>
          <a:srcRect l="19155" t="23161" r="2611" b="59704"/>
          <a:stretch/>
        </p:blipFill>
        <p:spPr>
          <a:xfrm>
            <a:off x="2191871" y="1676401"/>
            <a:ext cx="9538448" cy="1013012"/>
          </a:xfrm>
          <a:prstGeom prst="rect">
            <a:avLst/>
          </a:prstGeom>
        </p:spPr>
      </p:pic>
      <p:sp>
        <p:nvSpPr>
          <p:cNvPr id="6" name="TextBox 5"/>
          <p:cNvSpPr txBox="1"/>
          <p:nvPr/>
        </p:nvSpPr>
        <p:spPr>
          <a:xfrm>
            <a:off x="533400" y="1752600"/>
            <a:ext cx="1600200" cy="1015663"/>
          </a:xfrm>
          <a:prstGeom prst="rect">
            <a:avLst/>
          </a:prstGeom>
          <a:noFill/>
        </p:spPr>
        <p:txBody>
          <a:bodyPr wrap="square" rtlCol="0">
            <a:spAutoFit/>
          </a:bodyPr>
          <a:lstStyle/>
          <a:p>
            <a:pPr algn="r"/>
            <a:r>
              <a:rPr lang="en-US" sz="2000" b="1" dirty="0"/>
              <a:t>Spectrum:</a:t>
            </a:r>
          </a:p>
          <a:p>
            <a:pPr algn="r"/>
            <a:r>
              <a:rPr lang="en-US" sz="2000" b="1" dirty="0"/>
              <a:t>39,000 mutations</a:t>
            </a:r>
          </a:p>
        </p:txBody>
      </p:sp>
    </p:spTree>
    <p:extLst>
      <p:ext uri="{BB962C8B-B14F-4D97-AF65-F5344CB8AC3E}">
        <p14:creationId xmlns:p14="http://schemas.microsoft.com/office/powerpoint/2010/main" val="887028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More often, spectra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33</a:t>
            </a:fld>
            <a:endParaRPr lang="en-US"/>
          </a:p>
        </p:txBody>
      </p:sp>
      <p:pic>
        <p:nvPicPr>
          <p:cNvPr id="4" name="Picture 3"/>
          <p:cNvPicPr>
            <a:picLocks noChangeAspect="1"/>
          </p:cNvPicPr>
          <p:nvPr/>
        </p:nvPicPr>
        <p:blipFill rotWithShape="1">
          <a:blip r:embed="rId2"/>
          <a:srcRect l="6177" t="23161" r="2611" b="11788"/>
          <a:stretch/>
        </p:blipFill>
        <p:spPr>
          <a:xfrm>
            <a:off x="609600" y="1676400"/>
            <a:ext cx="11120719" cy="3845859"/>
          </a:xfrm>
          <a:prstGeom prst="rect">
            <a:avLst/>
          </a:prstGeom>
        </p:spPr>
      </p:pic>
      <p:sp>
        <p:nvSpPr>
          <p:cNvPr id="5" name="TextBox 4"/>
          <p:cNvSpPr txBox="1"/>
          <p:nvPr/>
        </p:nvSpPr>
        <p:spPr>
          <a:xfrm>
            <a:off x="533400" y="1752600"/>
            <a:ext cx="1600200" cy="1015663"/>
          </a:xfrm>
          <a:prstGeom prst="rect">
            <a:avLst/>
          </a:prstGeom>
          <a:solidFill>
            <a:schemeClr val="bg1"/>
          </a:solidFill>
        </p:spPr>
        <p:txBody>
          <a:bodyPr wrap="square" rtlCol="0">
            <a:spAutoFit/>
          </a:bodyPr>
          <a:lstStyle/>
          <a:p>
            <a:pPr algn="r"/>
            <a:r>
              <a:rPr lang="en-US" sz="2000" b="1" dirty="0"/>
              <a:t>Spectrum:</a:t>
            </a:r>
          </a:p>
          <a:p>
            <a:pPr algn="r"/>
            <a:r>
              <a:rPr lang="en-US" sz="2000" b="1" dirty="0"/>
              <a:t>39,000 mutations</a:t>
            </a:r>
          </a:p>
        </p:txBody>
      </p:sp>
      <p:sp>
        <p:nvSpPr>
          <p:cNvPr id="6" name="Rectangle 5"/>
          <p:cNvSpPr/>
          <p:nvPr/>
        </p:nvSpPr>
        <p:spPr>
          <a:xfrm>
            <a:off x="533400" y="2743200"/>
            <a:ext cx="11430000" cy="685800"/>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rot="16200000">
            <a:off x="-558968" y="3987969"/>
            <a:ext cx="2286000" cy="1015663"/>
          </a:xfrm>
          <a:prstGeom prst="rect">
            <a:avLst/>
          </a:prstGeom>
          <a:solidFill>
            <a:schemeClr val="bg1"/>
          </a:solidFill>
        </p:spPr>
        <p:txBody>
          <a:bodyPr wrap="square" rtlCol="0">
            <a:spAutoFit/>
          </a:bodyPr>
          <a:lstStyle/>
          <a:p>
            <a:pPr algn="ctr"/>
            <a:r>
              <a:rPr lang="en-US" sz="2000" b="1" dirty="0"/>
              <a:t>Counts of mutations due to 5 signatures</a:t>
            </a:r>
          </a:p>
        </p:txBody>
      </p:sp>
    </p:spTree>
    <p:extLst>
      <p:ext uri="{BB962C8B-B14F-4D97-AF65-F5344CB8AC3E}">
        <p14:creationId xmlns:p14="http://schemas.microsoft.com/office/powerpoint/2010/main" val="1848678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More often, spectra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34</a:t>
            </a:fld>
            <a:endParaRPr lang="en-US"/>
          </a:p>
        </p:txBody>
      </p:sp>
      <p:pic>
        <p:nvPicPr>
          <p:cNvPr id="4" name="Picture 3"/>
          <p:cNvPicPr>
            <a:picLocks noChangeAspect="1"/>
          </p:cNvPicPr>
          <p:nvPr/>
        </p:nvPicPr>
        <p:blipFill rotWithShape="1">
          <a:blip r:embed="rId2"/>
          <a:srcRect l="6177" t="23161" r="2611" b="11788"/>
          <a:stretch/>
        </p:blipFill>
        <p:spPr>
          <a:xfrm>
            <a:off x="609600" y="1676400"/>
            <a:ext cx="11120719" cy="3845859"/>
          </a:xfrm>
          <a:prstGeom prst="rect">
            <a:avLst/>
          </a:prstGeom>
        </p:spPr>
      </p:pic>
      <p:sp>
        <p:nvSpPr>
          <p:cNvPr id="5" name="TextBox 4"/>
          <p:cNvSpPr txBox="1"/>
          <p:nvPr/>
        </p:nvSpPr>
        <p:spPr>
          <a:xfrm>
            <a:off x="533400" y="1752600"/>
            <a:ext cx="1600200" cy="1015663"/>
          </a:xfrm>
          <a:prstGeom prst="rect">
            <a:avLst/>
          </a:prstGeom>
          <a:solidFill>
            <a:schemeClr val="bg1"/>
          </a:solidFill>
        </p:spPr>
        <p:txBody>
          <a:bodyPr wrap="square" rtlCol="0">
            <a:spAutoFit/>
          </a:bodyPr>
          <a:lstStyle/>
          <a:p>
            <a:pPr algn="r"/>
            <a:r>
              <a:rPr lang="en-US" sz="2000" b="1" dirty="0"/>
              <a:t>Spectrum:</a:t>
            </a:r>
          </a:p>
          <a:p>
            <a:pPr algn="r"/>
            <a:r>
              <a:rPr lang="en-US" sz="2000" b="1" dirty="0"/>
              <a:t>39,000 mutations</a:t>
            </a:r>
          </a:p>
        </p:txBody>
      </p:sp>
      <p:sp>
        <p:nvSpPr>
          <p:cNvPr id="6" name="TextBox 5"/>
          <p:cNvSpPr txBox="1"/>
          <p:nvPr/>
        </p:nvSpPr>
        <p:spPr>
          <a:xfrm rot="16200000">
            <a:off x="-558968" y="3987969"/>
            <a:ext cx="2286000" cy="1015663"/>
          </a:xfrm>
          <a:prstGeom prst="rect">
            <a:avLst/>
          </a:prstGeom>
          <a:solidFill>
            <a:schemeClr val="bg1"/>
          </a:solidFill>
        </p:spPr>
        <p:txBody>
          <a:bodyPr wrap="square" rtlCol="0">
            <a:spAutoFit/>
          </a:bodyPr>
          <a:lstStyle/>
          <a:p>
            <a:pPr algn="ctr"/>
            <a:r>
              <a:rPr lang="en-US" sz="2000" b="1" dirty="0"/>
              <a:t>Counts of mutations due to 5 signatures</a:t>
            </a:r>
          </a:p>
        </p:txBody>
      </p:sp>
    </p:spTree>
    <p:extLst>
      <p:ext uri="{BB962C8B-B14F-4D97-AF65-F5344CB8AC3E}">
        <p14:creationId xmlns:p14="http://schemas.microsoft.com/office/powerpoint/2010/main" val="2271981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More often, spectra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35</a:t>
            </a:fld>
            <a:endParaRPr lang="en-US"/>
          </a:p>
        </p:txBody>
      </p:sp>
      <p:pic>
        <p:nvPicPr>
          <p:cNvPr id="4" name="Picture 3"/>
          <p:cNvPicPr>
            <a:picLocks noChangeAspect="1"/>
          </p:cNvPicPr>
          <p:nvPr/>
        </p:nvPicPr>
        <p:blipFill rotWithShape="1">
          <a:blip r:embed="rId2"/>
          <a:srcRect l="6177" t="23161" r="2611" b="11788"/>
          <a:stretch/>
        </p:blipFill>
        <p:spPr>
          <a:xfrm>
            <a:off x="609600" y="1676400"/>
            <a:ext cx="11120719" cy="3845859"/>
          </a:xfrm>
          <a:prstGeom prst="rect">
            <a:avLst/>
          </a:prstGeom>
        </p:spPr>
      </p:pic>
      <p:sp>
        <p:nvSpPr>
          <p:cNvPr id="5" name="TextBox 4"/>
          <p:cNvSpPr txBox="1"/>
          <p:nvPr/>
        </p:nvSpPr>
        <p:spPr>
          <a:xfrm>
            <a:off x="533400" y="1752600"/>
            <a:ext cx="1600200" cy="1015663"/>
          </a:xfrm>
          <a:prstGeom prst="rect">
            <a:avLst/>
          </a:prstGeom>
          <a:solidFill>
            <a:schemeClr val="bg1"/>
          </a:solidFill>
        </p:spPr>
        <p:txBody>
          <a:bodyPr wrap="square" rtlCol="0">
            <a:spAutoFit/>
          </a:bodyPr>
          <a:lstStyle/>
          <a:p>
            <a:pPr algn="r"/>
            <a:r>
              <a:rPr lang="en-US" sz="2000" b="1" dirty="0"/>
              <a:t>Spectrum:</a:t>
            </a:r>
          </a:p>
          <a:p>
            <a:pPr algn="r"/>
            <a:r>
              <a:rPr lang="en-US" sz="2000" b="1" dirty="0"/>
              <a:t>39,000 mutations</a:t>
            </a:r>
          </a:p>
        </p:txBody>
      </p:sp>
      <p:sp>
        <p:nvSpPr>
          <p:cNvPr id="6" name="TextBox 5"/>
          <p:cNvSpPr txBox="1"/>
          <p:nvPr/>
        </p:nvSpPr>
        <p:spPr>
          <a:xfrm rot="16200000">
            <a:off x="-558968" y="3987969"/>
            <a:ext cx="2286000" cy="1015663"/>
          </a:xfrm>
          <a:prstGeom prst="rect">
            <a:avLst/>
          </a:prstGeom>
          <a:solidFill>
            <a:schemeClr val="bg1"/>
          </a:solidFill>
        </p:spPr>
        <p:txBody>
          <a:bodyPr wrap="square" rtlCol="0">
            <a:spAutoFit/>
          </a:bodyPr>
          <a:lstStyle/>
          <a:p>
            <a:pPr algn="ctr"/>
            <a:r>
              <a:rPr lang="en-US" sz="2000" b="1" dirty="0"/>
              <a:t>Counts of mutations due to 5 signatures</a:t>
            </a:r>
          </a:p>
        </p:txBody>
      </p:sp>
      <p:sp>
        <p:nvSpPr>
          <p:cNvPr id="7" name="Oval 6">
            <a:extLst>
              <a:ext uri="{FF2B5EF4-FFF2-40B4-BE49-F238E27FC236}">
                <a16:creationId xmlns:a16="http://schemas.microsoft.com/office/drawing/2014/main" id="{D216F194-7BF5-47FC-A494-D50D50F38EFD}"/>
              </a:ext>
            </a:extLst>
          </p:cNvPr>
          <p:cNvSpPr/>
          <p:nvPr/>
        </p:nvSpPr>
        <p:spPr>
          <a:xfrm>
            <a:off x="2057400" y="2590800"/>
            <a:ext cx="2895600" cy="762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505851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4EFE-9CCF-48CE-89BF-C3B21BC4E9B1}"/>
              </a:ext>
            </a:extLst>
          </p:cNvPr>
          <p:cNvSpPr>
            <a:spLocks noGrp="1"/>
          </p:cNvSpPr>
          <p:nvPr>
            <p:ph type="title"/>
          </p:nvPr>
        </p:nvSpPr>
        <p:spPr>
          <a:xfrm>
            <a:off x="609600" y="274638"/>
            <a:ext cx="9753600" cy="715962"/>
          </a:xfrm>
        </p:spPr>
        <p:txBody>
          <a:bodyPr/>
          <a:lstStyle/>
          <a:p>
            <a:pPr algn="l"/>
            <a:r>
              <a:rPr lang="en-US" sz="4000" dirty="0"/>
              <a:t>Cosine similarity versus Euclidean distance</a:t>
            </a:r>
          </a:p>
        </p:txBody>
      </p:sp>
      <p:sp>
        <p:nvSpPr>
          <p:cNvPr id="3" name="Slide Number Placeholder 2">
            <a:extLst>
              <a:ext uri="{FF2B5EF4-FFF2-40B4-BE49-F238E27FC236}">
                <a16:creationId xmlns:a16="http://schemas.microsoft.com/office/drawing/2014/main" id="{5C185B14-2848-4F4E-96D5-98F6E85CA74C}"/>
              </a:ext>
            </a:extLst>
          </p:cNvPr>
          <p:cNvSpPr>
            <a:spLocks noGrp="1"/>
          </p:cNvSpPr>
          <p:nvPr>
            <p:ph type="sldNum" sz="quarter" idx="12"/>
          </p:nvPr>
        </p:nvSpPr>
        <p:spPr/>
        <p:txBody>
          <a:bodyPr/>
          <a:lstStyle/>
          <a:p>
            <a:pPr>
              <a:defRPr/>
            </a:pPr>
            <a:fld id="{47EB465D-2B07-4782-9D38-CDF7B0E66DA7}" type="slidenum">
              <a:rPr lang="en-US" smtClean="0"/>
              <a:pPr>
                <a:defRPr/>
              </a:pPr>
              <a:t>36</a:t>
            </a:fld>
            <a:endParaRPr lang="en-US"/>
          </a:p>
        </p:txBody>
      </p:sp>
      <p:pic>
        <p:nvPicPr>
          <p:cNvPr id="5" name="Picture 4" descr="Diagram&#10;&#10;Description automatically generated">
            <a:extLst>
              <a:ext uri="{FF2B5EF4-FFF2-40B4-BE49-F238E27FC236}">
                <a16:creationId xmlns:a16="http://schemas.microsoft.com/office/drawing/2014/main" id="{7F1DF99D-DE90-4DCD-BCFC-2472709B0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057400"/>
            <a:ext cx="5323730" cy="4572000"/>
          </a:xfrm>
          <a:prstGeom prst="rect">
            <a:avLst/>
          </a:prstGeom>
        </p:spPr>
      </p:pic>
      <p:sp>
        <p:nvSpPr>
          <p:cNvPr id="6" name="TextBox 5">
            <a:extLst>
              <a:ext uri="{FF2B5EF4-FFF2-40B4-BE49-F238E27FC236}">
                <a16:creationId xmlns:a16="http://schemas.microsoft.com/office/drawing/2014/main" id="{47A2282D-E7E7-4080-A7F9-F429B6C14DA2}"/>
              </a:ext>
            </a:extLst>
          </p:cNvPr>
          <p:cNvSpPr txBox="1"/>
          <p:nvPr/>
        </p:nvSpPr>
        <p:spPr>
          <a:xfrm flipH="1">
            <a:off x="4191000" y="6248400"/>
            <a:ext cx="6659882" cy="369332"/>
          </a:xfrm>
          <a:prstGeom prst="rect">
            <a:avLst/>
          </a:prstGeom>
          <a:noFill/>
        </p:spPr>
        <p:txBody>
          <a:bodyPr wrap="square" rtlCol="0">
            <a:spAutoFit/>
          </a:bodyPr>
          <a:lstStyle/>
          <a:p>
            <a:r>
              <a:rPr lang="en-US" b="0" i="0" u="sng" dirty="0">
                <a:effectLst/>
                <a:latin typeface="Roboto"/>
                <a:hlinkClick r:id="rId3"/>
              </a:rPr>
              <a:t>Figure from 10.3390/</a:t>
            </a:r>
            <a:r>
              <a:rPr lang="en-US" b="0" i="0" u="sng" dirty="0" err="1">
                <a:effectLst/>
                <a:latin typeface="Roboto"/>
                <a:hlinkClick r:id="rId3"/>
              </a:rPr>
              <a:t>info8040140</a:t>
            </a:r>
            <a:r>
              <a:rPr lang="en-US" b="0" i="0" u="sng" dirty="0">
                <a:effectLst/>
                <a:latin typeface="Roboto"/>
              </a:rPr>
              <a:t> Wang, Chen, Wu, 2017</a:t>
            </a:r>
            <a:endParaRPr lang="en-US" dirty="0"/>
          </a:p>
        </p:txBody>
      </p:sp>
      <p:sp>
        <p:nvSpPr>
          <p:cNvPr id="7" name="TextBox 6">
            <a:extLst>
              <a:ext uri="{FF2B5EF4-FFF2-40B4-BE49-F238E27FC236}">
                <a16:creationId xmlns:a16="http://schemas.microsoft.com/office/drawing/2014/main" id="{07F553FE-DA58-49AF-8762-5726E64CFBF1}"/>
              </a:ext>
            </a:extLst>
          </p:cNvPr>
          <p:cNvSpPr txBox="1"/>
          <p:nvPr/>
        </p:nvSpPr>
        <p:spPr>
          <a:xfrm>
            <a:off x="1066800" y="1371600"/>
            <a:ext cx="9170074" cy="523220"/>
          </a:xfrm>
          <a:prstGeom prst="rect">
            <a:avLst/>
          </a:prstGeom>
          <a:noFill/>
        </p:spPr>
        <p:txBody>
          <a:bodyPr wrap="none" rtlCol="0">
            <a:spAutoFit/>
          </a:bodyPr>
          <a:lstStyle/>
          <a:p>
            <a:r>
              <a:rPr lang="en-US" sz="2800" dirty="0"/>
              <a:t>Consider the signature to be a vector in 96-dimensional space</a:t>
            </a:r>
          </a:p>
        </p:txBody>
      </p:sp>
    </p:spTree>
    <p:extLst>
      <p:ext uri="{BB962C8B-B14F-4D97-AF65-F5344CB8AC3E}">
        <p14:creationId xmlns:p14="http://schemas.microsoft.com/office/powerpoint/2010/main" val="308684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9829800" cy="1143000"/>
          </a:xfrm>
        </p:spPr>
        <p:txBody>
          <a:bodyPr/>
          <a:lstStyle/>
          <a:p>
            <a:pPr algn="l"/>
            <a:r>
              <a:rPr lang="en-US" sz="3600" dirty="0"/>
              <a:t>Data mining can tease apart signatures in large sets of spectra</a:t>
            </a:r>
          </a:p>
        </p:txBody>
      </p:sp>
      <p:sp>
        <p:nvSpPr>
          <p:cNvPr id="4" name="Content Placeholder 3"/>
          <p:cNvSpPr>
            <a:spLocks noGrp="1"/>
          </p:cNvSpPr>
          <p:nvPr>
            <p:ph idx="1"/>
          </p:nvPr>
        </p:nvSpPr>
        <p:spPr>
          <a:xfrm>
            <a:off x="533400" y="1371600"/>
            <a:ext cx="10972800" cy="5334000"/>
          </a:xfrm>
        </p:spPr>
        <p:txBody>
          <a:bodyPr/>
          <a:lstStyle/>
          <a:p>
            <a:r>
              <a:rPr lang="en-US" sz="2800" dirty="0"/>
              <a:t>Approaches based on:</a:t>
            </a:r>
          </a:p>
          <a:p>
            <a:pPr lvl="1"/>
            <a:r>
              <a:rPr lang="en-US" dirty="0"/>
              <a:t>Non-negative-factorization</a:t>
            </a:r>
          </a:p>
          <a:p>
            <a:pPr lvl="1"/>
            <a:r>
              <a:rPr lang="en-US" dirty="0"/>
              <a:t>Probabilistic topic models </a:t>
            </a:r>
          </a:p>
          <a:p>
            <a:pPr lvl="2"/>
            <a:r>
              <a:rPr lang="en-US" dirty="0"/>
              <a:t>(will not discuss, see Nicola Roberts’ thesis </a:t>
            </a:r>
            <a:r>
              <a:rPr lang="en-US" dirty="0">
                <a:hlinkClick r:id="rId3"/>
              </a:rPr>
              <a:t>https://www.repository.cam.ac.uk/handle/1810/275454</a:t>
            </a:r>
            <a:r>
              <a:rPr lang="en-US" dirty="0"/>
              <a:t> and </a:t>
            </a:r>
            <a:r>
              <a:rPr lang="en-US" dirty="0">
                <a:hlinkClick r:id="rId4"/>
              </a:rPr>
              <a:t>https://github.com/steverozen/mSigHdp</a:t>
            </a:r>
            <a:r>
              <a:rPr lang="en-US" dirty="0"/>
              <a:t> )</a:t>
            </a:r>
          </a:p>
          <a:p>
            <a:r>
              <a:rPr lang="en-US" sz="2800" b="1" i="1" dirty="0"/>
              <a:t>Unsupervised machine learning</a:t>
            </a:r>
          </a:p>
          <a:p>
            <a:r>
              <a:rPr lang="en-US" sz="2800" b="1" i="1" dirty="0"/>
              <a:t>All methods seem to face similar challenges</a:t>
            </a:r>
          </a:p>
          <a:p>
            <a:r>
              <a:rPr lang="en-US" sz="2800" b="1" i="1" dirty="0"/>
              <a:t>Signature discovery is not a purely algorithmic process</a:t>
            </a:r>
          </a:p>
          <a:p>
            <a:r>
              <a:rPr lang="en-US" sz="2800" dirty="0"/>
              <a:t>The granularity of extracted signatures and the type of mutations considered depend on the larger questions you are considering</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37</a:t>
            </a:fld>
            <a:endParaRPr lang="en-US" dirty="0"/>
          </a:p>
        </p:txBody>
      </p:sp>
    </p:spTree>
    <p:extLst>
      <p:ext uri="{BB962C8B-B14F-4D97-AF65-F5344CB8AC3E}">
        <p14:creationId xmlns:p14="http://schemas.microsoft.com/office/powerpoint/2010/main" val="266129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a:bodyPr>
          <a:lstStyle/>
          <a:p>
            <a:pPr algn="l">
              <a:defRPr/>
            </a:pPr>
            <a:r>
              <a:rPr lang="en-US" sz="3600" dirty="0"/>
              <a:t>Many techniques for extraction are based on  </a:t>
            </a:r>
            <a:br>
              <a:rPr lang="en-US" sz="3600" dirty="0"/>
            </a:br>
            <a:r>
              <a:rPr lang="en-US" sz="3600" dirty="0"/>
              <a:t>non-negative matrix factorization (NMF)</a:t>
            </a:r>
            <a:endParaRPr lang="en-SG" sz="3600" dirty="0"/>
          </a:p>
        </p:txBody>
      </p:sp>
      <p:grpSp>
        <p:nvGrpSpPr>
          <p:cNvPr id="7" name="Group 6"/>
          <p:cNvGrpSpPr/>
          <p:nvPr/>
        </p:nvGrpSpPr>
        <p:grpSpPr>
          <a:xfrm>
            <a:off x="1752600"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3387578" y="1993310"/>
            <a:ext cx="4416961" cy="1268562"/>
            <a:chOff x="3444596" y="2185988"/>
            <a:chExt cx="5889281" cy="169141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185988"/>
              <a:ext cx="5889281" cy="1691416"/>
              <a:chOff x="3444596" y="2185988"/>
              <a:chExt cx="5889281" cy="169141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306800" y="2850328"/>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5" name="TextBox 30"/>
              <p:cNvSpPr txBox="1">
                <a:spLocks noChangeArrowheads="1"/>
              </p:cNvSpPr>
              <p:nvPr/>
            </p:nvSpPr>
            <p:spPr bwMode="auto">
              <a:xfrm>
                <a:off x="5041417" y="2185988"/>
                <a:ext cx="17657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p:grpSp>
      </p:grpSp>
      <p:grpSp>
        <p:nvGrpSpPr>
          <p:cNvPr id="9" name="Group 8"/>
          <p:cNvGrpSpPr/>
          <p:nvPr/>
        </p:nvGrpSpPr>
        <p:grpSpPr>
          <a:xfrm>
            <a:off x="6004781" y="1439668"/>
            <a:ext cx="3057734" cy="1371600"/>
            <a:chOff x="6629400" y="1371600"/>
            <a:chExt cx="4076978" cy="1828800"/>
          </a:xfrm>
        </p:grpSpPr>
        <p:cxnSp>
          <p:nvCxnSpPr>
            <p:cNvPr id="34" name="Straight Arrow Connector 33"/>
            <p:cNvCxnSpPr>
              <a:stCxn id="49178" idx="1"/>
            </p:cNvCxnSpPr>
            <p:nvPr/>
          </p:nvCxnSpPr>
          <p:spPr>
            <a:xfrm flipH="1">
              <a:off x="6629400" y="1987153"/>
              <a:ext cx="762000" cy="12132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391400" y="1371600"/>
              <a:ext cx="3314978"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contains level of exposure of 1 tumor to 1 signature</a:t>
              </a:r>
              <a:endParaRPr lang="en-SG" altLang="en-US" sz="1800" dirty="0"/>
            </a:p>
          </p:txBody>
        </p:sp>
      </p:grpSp>
      <p:sp>
        <p:nvSpPr>
          <p:cNvPr id="3" name="TextBox 2"/>
          <p:cNvSpPr txBox="1"/>
          <p:nvPr/>
        </p:nvSpPr>
        <p:spPr>
          <a:xfrm>
            <a:off x="5180659"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004533" y="3154169"/>
            <a:ext cx="4140057" cy="1830501"/>
            <a:chOff x="4228822" y="3733799"/>
            <a:chExt cx="5520076" cy="244066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462008" y="4887575"/>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49176" name="TextBox 31"/>
            <p:cNvSpPr txBox="1">
              <a:spLocks noChangeArrowheads="1"/>
            </p:cNvSpPr>
            <p:nvPr/>
          </p:nvSpPr>
          <p:spPr bwMode="auto">
            <a:xfrm>
              <a:off x="5815837" y="3733799"/>
              <a:ext cx="176578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p:sp>
          <p:nvSpPr>
            <p:cNvPr id="29" name="TextBox 28"/>
            <p:cNvSpPr txBox="1"/>
            <p:nvPr/>
          </p:nvSpPr>
          <p:spPr>
            <a:xfrm>
              <a:off x="5073371" y="4841875"/>
              <a:ext cx="3714008" cy="615553"/>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mutations)</a:t>
              </a:r>
            </a:p>
          </p:txBody>
        </p:sp>
      </p:grpSp>
      <p:sp>
        <p:nvSpPr>
          <p:cNvPr id="2" name="Slide Number Placeholder 1"/>
          <p:cNvSpPr>
            <a:spLocks noGrp="1"/>
          </p:cNvSpPr>
          <p:nvPr>
            <p:ph type="sldNum" sz="quarter" idx="12"/>
          </p:nvPr>
        </p:nvSpPr>
        <p:spPr>
          <a:xfrm>
            <a:off x="8147572" y="6214128"/>
            <a:ext cx="2133600" cy="273844"/>
          </a:xfrm>
        </p:spPr>
        <p:txBody>
          <a:bodyPr/>
          <a:lstStyle/>
          <a:p>
            <a:pPr>
              <a:defRPr/>
            </a:pPr>
            <a:fld id="{47EB465D-2B07-4782-9D38-CDF7B0E66DA7}" type="slidenum">
              <a:rPr lang="en-US" smtClean="0"/>
              <a:pPr>
                <a:defRPr/>
              </a:pPr>
              <a:t>38</a:t>
            </a:fld>
            <a:endParaRPr lang="en-US" dirty="0"/>
          </a:p>
        </p:txBody>
      </p:sp>
      <p:grpSp>
        <p:nvGrpSpPr>
          <p:cNvPr id="5" name="Group 4"/>
          <p:cNvGrpSpPr/>
          <p:nvPr/>
        </p:nvGrpSpPr>
        <p:grpSpPr>
          <a:xfrm>
            <a:off x="2918681"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spTree>
    <p:extLst>
      <p:ext uri="{BB962C8B-B14F-4D97-AF65-F5344CB8AC3E}">
        <p14:creationId xmlns:p14="http://schemas.microsoft.com/office/powerpoint/2010/main" val="215800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a:bodyPr>
          <a:lstStyle/>
          <a:p>
            <a:pPr algn="l">
              <a:defRPr/>
            </a:pPr>
            <a:r>
              <a:rPr lang="en-US" sz="3600" dirty="0"/>
              <a:t>Many techniques for mutational signature extraction are based on non-negative matrix factorization (NMF)</a:t>
            </a:r>
            <a:endParaRPr lang="en-SG" sz="3600" dirty="0"/>
          </a:p>
        </p:txBody>
      </p:sp>
      <p:grpSp>
        <p:nvGrpSpPr>
          <p:cNvPr id="7" name="Group 6"/>
          <p:cNvGrpSpPr/>
          <p:nvPr/>
        </p:nvGrpSpPr>
        <p:grpSpPr>
          <a:xfrm>
            <a:off x="1752600"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3387578" y="1993310"/>
            <a:ext cx="4416961" cy="1268562"/>
            <a:chOff x="3444596" y="2185988"/>
            <a:chExt cx="5889281" cy="169141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185988"/>
              <a:ext cx="5889281" cy="1691416"/>
              <a:chOff x="3444596" y="2185988"/>
              <a:chExt cx="5889281" cy="169141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306800" y="2850328"/>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5" name="TextBox 30"/>
              <p:cNvSpPr txBox="1">
                <a:spLocks noChangeArrowheads="1"/>
              </p:cNvSpPr>
              <p:nvPr/>
            </p:nvSpPr>
            <p:spPr bwMode="auto">
              <a:xfrm>
                <a:off x="5041417" y="2185988"/>
                <a:ext cx="17657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p:grpSp>
      </p:grpSp>
      <p:grpSp>
        <p:nvGrpSpPr>
          <p:cNvPr id="9" name="Group 8"/>
          <p:cNvGrpSpPr/>
          <p:nvPr/>
        </p:nvGrpSpPr>
        <p:grpSpPr>
          <a:xfrm>
            <a:off x="6004781" y="1439668"/>
            <a:ext cx="3057734" cy="1371600"/>
            <a:chOff x="6629400" y="1371600"/>
            <a:chExt cx="4076978" cy="1828800"/>
          </a:xfrm>
        </p:grpSpPr>
        <p:cxnSp>
          <p:nvCxnSpPr>
            <p:cNvPr id="34" name="Straight Arrow Connector 33"/>
            <p:cNvCxnSpPr>
              <a:stCxn id="49178" idx="1"/>
            </p:cNvCxnSpPr>
            <p:nvPr/>
          </p:nvCxnSpPr>
          <p:spPr>
            <a:xfrm flipH="1">
              <a:off x="6629400" y="1987153"/>
              <a:ext cx="762000" cy="12132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391400" y="1371600"/>
              <a:ext cx="3314978"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contains level of exposure of 1 tumor to 1 signature</a:t>
              </a:r>
              <a:endParaRPr lang="en-SG" altLang="en-US" sz="1800" dirty="0"/>
            </a:p>
          </p:txBody>
        </p:sp>
      </p:grpSp>
      <p:sp>
        <p:nvSpPr>
          <p:cNvPr id="3" name="TextBox 2"/>
          <p:cNvSpPr txBox="1"/>
          <p:nvPr/>
        </p:nvSpPr>
        <p:spPr>
          <a:xfrm>
            <a:off x="5180659"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004533" y="3154169"/>
            <a:ext cx="4140057" cy="1830501"/>
            <a:chOff x="4228822" y="3733799"/>
            <a:chExt cx="5520076" cy="244066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462008" y="4887575"/>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49176" name="TextBox 31"/>
            <p:cNvSpPr txBox="1">
              <a:spLocks noChangeArrowheads="1"/>
            </p:cNvSpPr>
            <p:nvPr/>
          </p:nvSpPr>
          <p:spPr bwMode="auto">
            <a:xfrm>
              <a:off x="5815837" y="3733799"/>
              <a:ext cx="176578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mc:AlternateContent xmlns:mc="http://schemas.openxmlformats.org/markup-compatibility/2006" xmlns:a14="http://schemas.microsoft.com/office/drawing/2010/main">
          <mc:Choice Requires="a14">
            <p:sp>
              <p:nvSpPr>
                <p:cNvPr id="29" name="TextBox 28"/>
                <p:cNvSpPr txBox="1"/>
                <p:nvPr/>
              </p:nvSpPr>
              <p:spPr>
                <a:xfrm>
                  <a:off x="5595045" y="4811440"/>
                  <a:ext cx="1891971" cy="627780"/>
                </a:xfrm>
                <a:prstGeom prst="rect">
                  <a:avLst/>
                </a:prstGeom>
                <a:noFill/>
              </p:spPr>
              <p:txBody>
                <a:bodyPr wrap="none" rtlCol="0">
                  <a:spAutoFit/>
                </a:bodyPr>
                <a:lstStyle/>
                <a:p>
                  <a14:m>
                    <m:oMath xmlns:m="http://schemas.openxmlformats.org/officeDocument/2006/math">
                      <m:acc>
                        <m:accPr>
                          <m:chr m:val="̃"/>
                          <m:ctrlPr>
                            <a:rPr lang="en-US" sz="2400" b="1" i="1" dirty="0" smtClean="0">
                              <a:solidFill>
                                <a:schemeClr val="bg1"/>
                              </a:solidFill>
                              <a:latin typeface="Cambria Math" panose="02040503050406030204" pitchFamily="18" charset="0"/>
                            </a:rPr>
                          </m:ctrlPr>
                        </m:accPr>
                        <m:e>
                          <m:r>
                            <a:rPr lang="en-US" sz="2400" b="1" i="0" dirty="0" smtClean="0">
                              <a:solidFill>
                                <a:schemeClr val="bg1"/>
                              </a:solidFill>
                              <a:latin typeface="Cambria Math" panose="02040503050406030204" pitchFamily="18" charset="0"/>
                            </a:rPr>
                            <m:t>𝐕</m:t>
                          </m:r>
                        </m:e>
                      </m:acc>
                    </m:oMath>
                  </a14:m>
                  <a:r>
                    <a:rPr lang="en-US" sz="2400" b="1" dirty="0">
                      <a:solidFill>
                        <a:schemeClr val="bg1"/>
                      </a:solidFill>
                    </a:rPr>
                    <a:t> = W</a:t>
                  </a:r>
                  <a:r>
                    <a:rPr lang="en-US" sz="2400" dirty="0">
                      <a:solidFill>
                        <a:schemeClr val="bg1"/>
                      </a:solidFill>
                    </a:rPr>
                    <a:t> x </a:t>
                  </a:r>
                  <a:r>
                    <a:rPr lang="en-US" sz="2400" b="1" dirty="0">
                      <a:solidFill>
                        <a:schemeClr val="bg1"/>
                      </a:solidFill>
                    </a:rPr>
                    <a:t>H</a:t>
                  </a:r>
                </a:p>
              </p:txBody>
            </p:sp>
          </mc:Choice>
          <mc:Fallback xmlns="">
            <p:sp>
              <p:nvSpPr>
                <p:cNvPr id="29" name="TextBox 28"/>
                <p:cNvSpPr txBox="1">
                  <a:spLocks noRot="1" noChangeAspect="1" noMove="1" noResize="1" noEditPoints="1" noAdjustHandles="1" noChangeArrowheads="1" noChangeShapeType="1" noTextEdit="1"/>
                </p:cNvSpPr>
                <p:nvPr/>
              </p:nvSpPr>
              <p:spPr>
                <a:xfrm>
                  <a:off x="5595045" y="4811440"/>
                  <a:ext cx="1891971" cy="627780"/>
                </a:xfrm>
                <a:prstGeom prst="rect">
                  <a:avLst/>
                </a:prstGeom>
                <a:blipFill rotWithShape="0">
                  <a:blip r:embed="rId2"/>
                  <a:stretch>
                    <a:fillRect l="-858" t="-7792" r="-5579" b="-29870"/>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a:xfrm>
            <a:off x="8153400" y="6214128"/>
            <a:ext cx="2133600" cy="273844"/>
          </a:xfrm>
        </p:spPr>
        <p:txBody>
          <a:bodyPr/>
          <a:lstStyle/>
          <a:p>
            <a:pPr>
              <a:defRPr/>
            </a:pPr>
            <a:fld id="{47EB465D-2B07-4782-9D38-CDF7B0E66DA7}" type="slidenum">
              <a:rPr lang="en-US" smtClean="0"/>
              <a:pPr>
                <a:defRPr/>
              </a:pPr>
              <a:t>39</a:t>
            </a:fld>
            <a:endParaRPr lang="en-US" dirty="0"/>
          </a:p>
        </p:txBody>
      </p:sp>
      <p:grpSp>
        <p:nvGrpSpPr>
          <p:cNvPr id="5" name="Group 4"/>
          <p:cNvGrpSpPr/>
          <p:nvPr/>
        </p:nvGrpSpPr>
        <p:grpSpPr>
          <a:xfrm>
            <a:off x="2918681"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sp>
        <p:nvSpPr>
          <p:cNvPr id="33" name="Rectangle 32"/>
          <p:cNvSpPr/>
          <p:nvPr/>
        </p:nvSpPr>
        <p:spPr>
          <a:xfrm>
            <a:off x="4004531" y="5131593"/>
            <a:ext cx="3693319" cy="1116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35" name="TextBox 34"/>
          <p:cNvSpPr txBox="1"/>
          <p:nvPr/>
        </p:nvSpPr>
        <p:spPr>
          <a:xfrm>
            <a:off x="4633180" y="5461396"/>
            <a:ext cx="2785506" cy="461665"/>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mutations)</a:t>
            </a:r>
          </a:p>
        </p:txBody>
      </p:sp>
      <p:sp>
        <p:nvSpPr>
          <p:cNvPr id="36" name="TextBox 16"/>
          <p:cNvSpPr txBox="1">
            <a:spLocks noChangeArrowheads="1"/>
          </p:cNvSpPr>
          <p:nvPr/>
        </p:nvSpPr>
        <p:spPr bwMode="auto">
          <a:xfrm>
            <a:off x="3318731" y="5181600"/>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sp>
        <p:nvSpPr>
          <p:cNvPr id="10" name="Curved Right Arrow 9"/>
          <p:cNvSpPr/>
          <p:nvPr/>
        </p:nvSpPr>
        <p:spPr>
          <a:xfrm flipH="1" flipV="1">
            <a:off x="8153400" y="3962400"/>
            <a:ext cx="533400" cy="2057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1" name="TextBox 10"/>
              <p:cNvSpPr txBox="1"/>
              <p:nvPr/>
            </p:nvSpPr>
            <p:spPr>
              <a:xfrm>
                <a:off x="8763000" y="4419600"/>
                <a:ext cx="3005053" cy="840166"/>
              </a:xfrm>
              <a:prstGeom prst="rect">
                <a:avLst/>
              </a:prstGeom>
              <a:noFill/>
            </p:spPr>
            <p:txBody>
              <a:bodyPr wrap="none" rtlCol="0">
                <a:spAutoFit/>
              </a:bodyPr>
              <a:lstStyle/>
              <a:p>
                <a:r>
                  <a:rPr lang="en-US" sz="2400" dirty="0"/>
                  <a:t>Objective function:</a:t>
                </a:r>
              </a:p>
              <a:p>
                <a:r>
                  <a:rPr lang="en-US" sz="2400" dirty="0"/>
                  <a:t>How “close” is </a:t>
                </a:r>
                <a14:m>
                  <m:oMath xmlns:m="http://schemas.openxmlformats.org/officeDocument/2006/math">
                    <m:acc>
                      <m:accPr>
                        <m:chr m:val="̃"/>
                        <m:ctrlPr>
                          <a:rPr lang="en-US" sz="2400" i="1">
                            <a:latin typeface="Cambria Math" panose="02040503050406030204" pitchFamily="18" charset="0"/>
                          </a:rPr>
                        </m:ctrlPr>
                      </m:accPr>
                      <m:e>
                        <m:r>
                          <m:rPr>
                            <m:sty m:val="p"/>
                          </m:rPr>
                          <a:rPr lang="en-US" sz="2400">
                            <a:latin typeface="Cambria Math" panose="02040503050406030204" pitchFamily="18" charset="0"/>
                          </a:rPr>
                          <m:t>V</m:t>
                        </m:r>
                      </m:e>
                    </m:acc>
                  </m:oMath>
                </a14:m>
                <a:r>
                  <a:rPr lang="en-US" sz="2400" dirty="0"/>
                  <a:t> to V?</a:t>
                </a:r>
              </a:p>
            </p:txBody>
          </p:sp>
        </mc:Choice>
        <mc:Fallback xmlns="">
          <p:sp>
            <p:nvSpPr>
              <p:cNvPr id="11" name="TextBox 10"/>
              <p:cNvSpPr txBox="1">
                <a:spLocks noRot="1" noChangeAspect="1" noMove="1" noResize="1" noEditPoints="1" noAdjustHandles="1" noChangeArrowheads="1" noChangeShapeType="1" noTextEdit="1"/>
              </p:cNvSpPr>
              <p:nvPr/>
            </p:nvSpPr>
            <p:spPr>
              <a:xfrm>
                <a:off x="8763000" y="4419600"/>
                <a:ext cx="3005053" cy="840166"/>
              </a:xfrm>
              <a:prstGeom prst="rect">
                <a:avLst/>
              </a:prstGeom>
              <a:blipFill rotWithShape="0">
                <a:blip r:embed="rId3"/>
                <a:stretch>
                  <a:fillRect l="-3252" t="-5797" b="-159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686800" y="1828800"/>
                <a:ext cx="3505200" cy="2025555"/>
              </a:xfrm>
              <a:prstGeom prst="rect">
                <a:avLst/>
              </a:prstGeom>
              <a:noFill/>
            </p:spPr>
            <p:txBody>
              <a:bodyPr wrap="square" rtlCol="0">
                <a:spAutoFit/>
              </a:bodyPr>
              <a:lstStyle/>
              <a:p>
                <a:r>
                  <a:rPr lang="en-US" dirty="0"/>
                  <a:t>Objective fn is often Frobenius norm of </a:t>
                </a:r>
                <a:r>
                  <a:rPr lang="en-US" dirty="0">
                    <a:latin typeface="Cambria Math" panose="02040503050406030204" pitchFamily="18" charset="0"/>
                    <a:ea typeface="Cambria Math" panose="02040503050406030204" pitchFamily="18" charset="0"/>
                  </a:rPr>
                  <a:t>D</a:t>
                </a:r>
                <a:r>
                  <a:rPr lang="en-US" dirty="0"/>
                  <a:t> = </a:t>
                </a:r>
                <a14:m>
                  <m:oMath xmlns:m="http://schemas.openxmlformats.org/officeDocument/2006/math">
                    <m:acc>
                      <m:accPr>
                        <m:chr m:val="̃"/>
                        <m:ctrlPr>
                          <a:rPr lang="en-US" i="1" smtClean="0">
                            <a:latin typeface="Cambria Math" panose="02040503050406030204" pitchFamily="18" charset="0"/>
                          </a:rPr>
                        </m:ctrlPr>
                      </m:accPr>
                      <m:e>
                        <m:r>
                          <m:rPr>
                            <m:sty m:val="p"/>
                          </m:rPr>
                          <a:rPr lang="en-US" b="0" i="0" smtClean="0">
                            <a:latin typeface="Cambria Math" panose="02040503050406030204" pitchFamily="18" charset="0"/>
                          </a:rPr>
                          <m:t>V</m:t>
                        </m:r>
                      </m:e>
                    </m:acc>
                  </m:oMath>
                </a14:m>
                <a:r>
                  <a:rPr lang="en-US" dirty="0"/>
                  <a:t> – V:</a:t>
                </a:r>
              </a:p>
              <a:p>
                <a:endParaRPr lang="en-US" dirty="0"/>
              </a:p>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𝑚</m:t>
                              </m:r>
                              <m:r>
                                <a:rPr lang="en-US" b="0" i="1" smtClean="0">
                                  <a:latin typeface="Cambria Math" panose="02040503050406030204" pitchFamily="18" charset="0"/>
                                </a:rPr>
                                <m:t> ∈(</m:t>
                              </m:r>
                              <m:r>
                                <m:rPr>
                                  <m:sty m:val="p"/>
                                  <m:brk m:alnAt="7"/>
                                </m:rPr>
                                <a:rPr lang="en-US" b="0" i="0" smtClean="0">
                                  <a:latin typeface="Cambria Math" panose="02040503050406030204" pitchFamily="18" charset="0"/>
                                  <a:ea typeface="Cambria Math" panose="02040503050406030204" pitchFamily="18" charset="0"/>
                                </a:rPr>
                                <m:t>m</m:t>
                              </m:r>
                              <m:r>
                                <m:rPr>
                                  <m:sty m:val="p"/>
                                </m:rPr>
                                <a:rPr lang="en-US" b="0" i="0" smtClean="0">
                                  <a:latin typeface="Cambria Math" panose="02040503050406030204" pitchFamily="18" charset="0"/>
                                  <a:ea typeface="Cambria Math" panose="02040503050406030204" pitchFamily="18" charset="0"/>
                                </a:rPr>
                                <m:t>utation</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types</m:t>
                              </m:r>
                              <m:r>
                                <m:rPr>
                                  <m:brk m:alnAt="7"/>
                                </m:rPr>
                                <a:rPr lang="en-US" b="0" i="1" smtClean="0">
                                  <a:latin typeface="Cambria Math" panose="02040503050406030204" pitchFamily="18" charset="0"/>
                                  <a:ea typeface="Cambria Math" panose="02040503050406030204" pitchFamily="18" charset="0"/>
                                </a:rPr>
                                <m:t>)</m:t>
                              </m:r>
                            </m:sub>
                            <m:sup/>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𝑡</m:t>
                                  </m:r>
                                  <m:r>
                                    <a:rPr lang="en-US" b="0" i="1" smtClean="0">
                                      <a:latin typeface="Cambria Math" panose="02040503050406030204" pitchFamily="18" charset="0"/>
                                    </a:rPr>
                                    <m:t> ∈ </m:t>
                                  </m:r>
                                  <m:r>
                                    <m:rPr>
                                      <m:sty m:val="p"/>
                                      <m:brk m:alnAt="7"/>
                                    </m:rPr>
                                    <a:rPr lang="en-US" b="0" i="0" smtClean="0">
                                      <a:latin typeface="Cambria Math" panose="02040503050406030204" pitchFamily="18" charset="0"/>
                                      <a:ea typeface="Cambria Math" panose="02040503050406030204" pitchFamily="18" charset="0"/>
                                    </a:rPr>
                                    <m:t>t</m:t>
                                  </m:r>
                                  <m:r>
                                    <m:rPr>
                                      <m:sty m:val="p"/>
                                    </m:rPr>
                                    <a:rPr lang="en-US" b="0" i="0" smtClean="0">
                                      <a:latin typeface="Cambria Math" panose="02040503050406030204" pitchFamily="18" charset="0"/>
                                      <a:ea typeface="Cambria Math" panose="02040503050406030204" pitchFamily="18" charset="0"/>
                                    </a:rPr>
                                    <m:t>umors</m:t>
                                  </m:r>
                                </m:sub>
                                <m:sup/>
                                <m:e>
                                  <m:sSubSup>
                                    <m:sSubSupPr>
                                      <m:ctrlPr>
                                        <a:rPr lang="en-US" i="1" smtClean="0">
                                          <a:latin typeface="Cambria Math" panose="02040503050406030204" pitchFamily="18" charset="0"/>
                                        </a:rPr>
                                      </m:ctrlPr>
                                    </m:sSubSupPr>
                                    <m:e>
                                      <m:r>
                                        <m:rPr>
                                          <m:sty m:val="p"/>
                                        </m:rPr>
                                        <a:rPr lang="en-US" b="0" i="0" smtClean="0">
                                          <a:latin typeface="Cambria Math" panose="02040503050406030204" pitchFamily="18" charset="0"/>
                                        </a:rPr>
                                        <m:t>D</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2</m:t>
                                      </m:r>
                                    </m:sup>
                                  </m:sSubSup>
                                </m:e>
                              </m:nary>
                            </m:e>
                          </m:nary>
                        </m:e>
                      </m:rad>
                    </m:oMath>
                  </m:oMathPara>
                </a14:m>
                <a:endParaRPr lang="en-US" dirty="0"/>
              </a:p>
              <a:p>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686800" y="1828800"/>
                <a:ext cx="3505200" cy="2025555"/>
              </a:xfrm>
              <a:prstGeom prst="rect">
                <a:avLst/>
              </a:prstGeom>
              <a:blipFill>
                <a:blip r:embed="rId4"/>
                <a:stretch>
                  <a:fillRect l="-1391" t="-1506"/>
                </a:stretch>
              </a:blipFill>
            </p:spPr>
            <p:txBody>
              <a:bodyPr/>
              <a:lstStyle/>
              <a:p>
                <a:r>
                  <a:rPr lang="en-US">
                    <a:noFill/>
                  </a:rPr>
                  <a:t> </a:t>
                </a:r>
              </a:p>
            </p:txBody>
          </p:sp>
        </mc:Fallback>
      </mc:AlternateContent>
    </p:spTree>
    <p:extLst>
      <p:ext uri="{BB962C8B-B14F-4D97-AF65-F5344CB8AC3E}">
        <p14:creationId xmlns:p14="http://schemas.microsoft.com/office/powerpoint/2010/main" val="386755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ubchem.ncbi.nlm.nih.gov/image/imagefly.cgi?cid=2236&amp;width=300&amp;height=300"/>
          <p:cNvPicPr>
            <a:picLocks noChangeAspect="1" noChangeArrowheads="1"/>
          </p:cNvPicPr>
          <p:nvPr/>
        </p:nvPicPr>
        <p:blipFill rotWithShape="1">
          <a:blip r:embed="rId3">
            <a:extLst>
              <a:ext uri="{28A0092B-C50C-407E-A947-70E740481C1C}">
                <a14:useLocalDpi xmlns:a14="http://schemas.microsoft.com/office/drawing/2010/main" val="0"/>
              </a:ext>
            </a:extLst>
          </a:blip>
          <a:srcRect l="16935" r="9670" b="8388"/>
          <a:stretch/>
        </p:blipFill>
        <p:spPr bwMode="auto">
          <a:xfrm>
            <a:off x="1110780" y="1334750"/>
            <a:ext cx="1677810" cy="20942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71272" y="72517"/>
            <a:ext cx="10515600" cy="741299"/>
          </a:xfrm>
        </p:spPr>
        <p:txBody>
          <a:bodyPr/>
          <a:lstStyle/>
          <a:p>
            <a:pPr algn="l"/>
            <a:r>
              <a:rPr lang="en-US" sz="4000" dirty="0"/>
              <a:t>Aristolochic acids and relatives </a:t>
            </a:r>
            <a:r>
              <a:rPr lang="en-US" sz="4000" b="1" dirty="0">
                <a:solidFill>
                  <a:srgbClr val="FF0000"/>
                </a:solidFill>
              </a:rPr>
              <a:t>“AA”</a:t>
            </a:r>
          </a:p>
        </p:txBody>
      </p:sp>
      <p:pic>
        <p:nvPicPr>
          <p:cNvPr id="1028" name="Picture 4" descr="Aristolochic acid II.png"/>
          <p:cNvPicPr>
            <a:picLocks noChangeAspect="1" noChangeArrowheads="1"/>
          </p:cNvPicPr>
          <p:nvPr/>
        </p:nvPicPr>
        <p:blipFill rotWithShape="1">
          <a:blip r:embed="rId4">
            <a:extLst>
              <a:ext uri="{28A0092B-C50C-407E-A947-70E740481C1C}">
                <a14:useLocalDpi xmlns:a14="http://schemas.microsoft.com/office/drawing/2010/main" val="0"/>
              </a:ext>
            </a:extLst>
          </a:blip>
          <a:srcRect l="18207" t="5068" r="10836" b="10062"/>
          <a:stretch/>
        </p:blipFill>
        <p:spPr bwMode="auto">
          <a:xfrm>
            <a:off x="4343400" y="1421888"/>
            <a:ext cx="1622077" cy="1940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istolochic acid IV.png"/>
          <p:cNvPicPr>
            <a:picLocks noChangeAspect="1" noChangeArrowheads="1"/>
          </p:cNvPicPr>
          <p:nvPr/>
        </p:nvPicPr>
        <p:blipFill rotWithShape="1">
          <a:blip r:embed="rId5">
            <a:extLst>
              <a:ext uri="{28A0092B-C50C-407E-A947-70E740481C1C}">
                <a14:useLocalDpi xmlns:a14="http://schemas.microsoft.com/office/drawing/2010/main" val="0"/>
              </a:ext>
            </a:extLst>
          </a:blip>
          <a:srcRect l="18406" r="8252" b="10856"/>
          <a:stretch/>
        </p:blipFill>
        <p:spPr bwMode="auto">
          <a:xfrm>
            <a:off x="7572250" y="1225482"/>
            <a:ext cx="1681133" cy="20433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ristololactam.png"/>
          <p:cNvPicPr>
            <a:picLocks noChangeAspect="1" noChangeArrowheads="1"/>
          </p:cNvPicPr>
          <p:nvPr/>
        </p:nvPicPr>
        <p:blipFill rotWithShape="1">
          <a:blip r:embed="rId6">
            <a:extLst>
              <a:ext uri="{28A0092B-C50C-407E-A947-70E740481C1C}">
                <a14:useLocalDpi xmlns:a14="http://schemas.microsoft.com/office/drawing/2010/main" val="0"/>
              </a:ext>
            </a:extLst>
          </a:blip>
          <a:srcRect l="10406" t="5399" r="15995" b="12201"/>
          <a:stretch/>
        </p:blipFill>
        <p:spPr bwMode="auto">
          <a:xfrm flipH="1">
            <a:off x="1746503" y="3995404"/>
            <a:ext cx="1682496" cy="188366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ristololactam-glucosid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888873" y="3382766"/>
            <a:ext cx="2825486" cy="28254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65663" y="3359519"/>
            <a:ext cx="4299830" cy="461665"/>
          </a:xfrm>
          <a:prstGeom prst="rect">
            <a:avLst/>
          </a:prstGeom>
          <a:noFill/>
        </p:spPr>
        <p:txBody>
          <a:bodyPr wrap="none" rtlCol="0">
            <a:spAutoFit/>
          </a:bodyPr>
          <a:lstStyle/>
          <a:p>
            <a:pPr algn="ctr"/>
            <a:r>
              <a:rPr lang="en-US" sz="2400" dirty="0"/>
              <a:t>Aristolactam-N-beta-D-glycoside </a:t>
            </a:r>
          </a:p>
        </p:txBody>
      </p:sp>
      <p:pic>
        <p:nvPicPr>
          <p:cNvPr id="1042" name="Picture 18" descr="Ariskanin A.png"/>
          <p:cNvPicPr>
            <a:picLocks noChangeAspect="1" noChangeArrowheads="1"/>
          </p:cNvPicPr>
          <p:nvPr/>
        </p:nvPicPr>
        <p:blipFill rotWithShape="1">
          <a:blip r:embed="rId8">
            <a:extLst>
              <a:ext uri="{28A0092B-C50C-407E-A947-70E740481C1C}">
                <a14:useLocalDpi xmlns:a14="http://schemas.microsoft.com/office/drawing/2010/main" val="0"/>
              </a:ext>
            </a:extLst>
          </a:blip>
          <a:srcRect l="11500" t="15468" r="9210" b="12920"/>
          <a:stretch/>
        </p:blipFill>
        <p:spPr bwMode="auto">
          <a:xfrm rot="13893124" flipH="1">
            <a:off x="9553412" y="3789697"/>
            <a:ext cx="2265734" cy="20462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0058400" y="3352800"/>
            <a:ext cx="1583639" cy="461665"/>
          </a:xfrm>
          <a:prstGeom prst="rect">
            <a:avLst/>
          </a:prstGeom>
          <a:noFill/>
        </p:spPr>
        <p:txBody>
          <a:bodyPr wrap="none" rtlCol="0">
            <a:spAutoFit/>
          </a:bodyPr>
          <a:lstStyle/>
          <a:p>
            <a:pPr algn="ctr"/>
            <a:r>
              <a:rPr lang="en-US" sz="2400" dirty="0"/>
              <a:t>Ariskanin A</a:t>
            </a:r>
          </a:p>
        </p:txBody>
      </p:sp>
      <p:sp>
        <p:nvSpPr>
          <p:cNvPr id="5" name="TextBox 4"/>
          <p:cNvSpPr txBox="1"/>
          <p:nvPr/>
        </p:nvSpPr>
        <p:spPr>
          <a:xfrm>
            <a:off x="827325" y="792666"/>
            <a:ext cx="2436821" cy="461665"/>
          </a:xfrm>
          <a:prstGeom prst="rect">
            <a:avLst/>
          </a:prstGeom>
          <a:noFill/>
        </p:spPr>
        <p:txBody>
          <a:bodyPr wrap="none" rtlCol="0">
            <a:spAutoFit/>
          </a:bodyPr>
          <a:lstStyle/>
          <a:p>
            <a:pPr algn="ctr"/>
            <a:r>
              <a:rPr lang="en-US" sz="2400" dirty="0"/>
              <a:t>Aristolochic acid I </a:t>
            </a:r>
          </a:p>
        </p:txBody>
      </p:sp>
      <p:sp>
        <p:nvSpPr>
          <p:cNvPr id="17" name="TextBox 16"/>
          <p:cNvSpPr txBox="1"/>
          <p:nvPr/>
        </p:nvSpPr>
        <p:spPr>
          <a:xfrm>
            <a:off x="1514856" y="7751064"/>
            <a:ext cx="7017370" cy="369332"/>
          </a:xfrm>
          <a:prstGeom prst="rect">
            <a:avLst/>
          </a:prstGeom>
          <a:noFill/>
        </p:spPr>
        <p:txBody>
          <a:bodyPr wrap="none" rtlCol="0">
            <a:spAutoFit/>
          </a:bodyPr>
          <a:lstStyle/>
          <a:p>
            <a:r>
              <a:rPr lang="en-US" dirty="0"/>
              <a:t>Aristolochic acids (AAI – most studied, also </a:t>
            </a:r>
            <a:r>
              <a:rPr lang="en-US" dirty="0" err="1"/>
              <a:t>AAII</a:t>
            </a:r>
            <a:r>
              <a:rPr lang="en-US" dirty="0"/>
              <a:t>, </a:t>
            </a:r>
            <a:r>
              <a:rPr lang="en-US" dirty="0" err="1"/>
              <a:t>AAIV</a:t>
            </a:r>
            <a:r>
              <a:rPr lang="en-US" dirty="0"/>
              <a:t>, in many </a:t>
            </a:r>
            <a:r>
              <a:rPr lang="zh-CN" altLang="en-US" dirty="0"/>
              <a:t>关木通</a:t>
            </a:r>
            <a:r>
              <a:rPr lang="en-US" dirty="0"/>
              <a:t>)</a:t>
            </a:r>
          </a:p>
        </p:txBody>
      </p:sp>
      <p:sp>
        <p:nvSpPr>
          <p:cNvPr id="18" name="TextBox 17"/>
          <p:cNvSpPr txBox="1"/>
          <p:nvPr/>
        </p:nvSpPr>
        <p:spPr>
          <a:xfrm>
            <a:off x="555670" y="3380855"/>
            <a:ext cx="4316886" cy="830997"/>
          </a:xfrm>
          <a:prstGeom prst="rect">
            <a:avLst/>
          </a:prstGeom>
          <a:noFill/>
        </p:spPr>
        <p:txBody>
          <a:bodyPr wrap="none" rtlCol="0">
            <a:spAutoFit/>
          </a:bodyPr>
          <a:lstStyle/>
          <a:p>
            <a:pPr algn="ctr"/>
            <a:r>
              <a:rPr lang="en-US" sz="2400" dirty="0"/>
              <a:t>Aristol</a:t>
            </a:r>
            <a:r>
              <a:rPr lang="en-US" altLang="zh-CN" sz="2400" dirty="0"/>
              <a:t>actam I, proximal mutagen</a:t>
            </a:r>
          </a:p>
          <a:p>
            <a:pPr algn="ctr"/>
            <a:r>
              <a:rPr lang="en-US" altLang="zh-CN" sz="2400" dirty="0"/>
              <a:t> </a:t>
            </a:r>
            <a:endParaRPr lang="en-US" sz="2400" dirty="0"/>
          </a:p>
        </p:txBody>
      </p:sp>
      <p:sp>
        <p:nvSpPr>
          <p:cNvPr id="7" name="TextBox 6"/>
          <p:cNvSpPr txBox="1"/>
          <p:nvPr/>
        </p:nvSpPr>
        <p:spPr>
          <a:xfrm>
            <a:off x="3657968" y="792666"/>
            <a:ext cx="3146869" cy="461665"/>
          </a:xfrm>
          <a:prstGeom prst="rect">
            <a:avLst/>
          </a:prstGeom>
          <a:noFill/>
        </p:spPr>
        <p:txBody>
          <a:bodyPr wrap="square" rtlCol="0">
            <a:spAutoFit/>
          </a:bodyPr>
          <a:lstStyle/>
          <a:p>
            <a:pPr algn="ctr"/>
            <a:r>
              <a:rPr lang="en-US" sz="2400" dirty="0"/>
              <a:t>Aristolochic acid II</a:t>
            </a:r>
            <a:endParaRPr lang="en-US" altLang="zh-CN" sz="2400" dirty="0"/>
          </a:p>
        </p:txBody>
      </p:sp>
      <p:sp>
        <p:nvSpPr>
          <p:cNvPr id="20" name="TextBox 19"/>
          <p:cNvSpPr txBox="1"/>
          <p:nvPr/>
        </p:nvSpPr>
        <p:spPr>
          <a:xfrm>
            <a:off x="6771323" y="792666"/>
            <a:ext cx="3146869" cy="461665"/>
          </a:xfrm>
          <a:prstGeom prst="rect">
            <a:avLst/>
          </a:prstGeom>
          <a:noFill/>
        </p:spPr>
        <p:txBody>
          <a:bodyPr wrap="square" rtlCol="0">
            <a:spAutoFit/>
          </a:bodyPr>
          <a:lstStyle/>
          <a:p>
            <a:pPr algn="ctr"/>
            <a:r>
              <a:rPr lang="en-US" sz="2400" dirty="0"/>
              <a:t>Aristolochic acid I</a:t>
            </a:r>
            <a:r>
              <a:rPr lang="en-US" altLang="zh-CN" sz="2400" dirty="0"/>
              <a:t>V</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a:t>
            </a:fld>
            <a:endParaRPr lang="en-US"/>
          </a:p>
        </p:txBody>
      </p:sp>
      <p:sp>
        <p:nvSpPr>
          <p:cNvPr id="6" name="TextBox 5"/>
          <p:cNvSpPr txBox="1"/>
          <p:nvPr/>
        </p:nvSpPr>
        <p:spPr>
          <a:xfrm rot="19185474">
            <a:off x="1160566" y="3015691"/>
            <a:ext cx="5675377" cy="954107"/>
          </a:xfrm>
          <a:prstGeom prst="rect">
            <a:avLst/>
          </a:prstGeom>
          <a:solidFill>
            <a:schemeClr val="accent1">
              <a:lumMod val="40000"/>
              <a:lumOff val="60000"/>
            </a:schemeClr>
          </a:solidFill>
          <a:effectLst>
            <a:outerShdw blurRad="50800" dist="190500" dir="2700000" algn="tl" rotWithShape="0">
              <a:prstClr val="black">
                <a:alpha val="40000"/>
              </a:prstClr>
            </a:outerShdw>
          </a:effectLst>
        </p:spPr>
        <p:txBody>
          <a:bodyPr wrap="square" rtlCol="0">
            <a:spAutoFit/>
          </a:bodyPr>
          <a:lstStyle/>
          <a:p>
            <a:r>
              <a:rPr lang="en-US" sz="2800" dirty="0"/>
              <a:t>Aristolochic acid I studied intensively</a:t>
            </a:r>
          </a:p>
          <a:p>
            <a:r>
              <a:rPr lang="en-US" sz="2800" dirty="0"/>
              <a:t>Others very little</a:t>
            </a:r>
          </a:p>
        </p:txBody>
      </p:sp>
      <p:sp>
        <p:nvSpPr>
          <p:cNvPr id="19" name="TextBox 18"/>
          <p:cNvSpPr txBox="1"/>
          <p:nvPr/>
        </p:nvSpPr>
        <p:spPr>
          <a:xfrm rot="19185474">
            <a:off x="5033311" y="2847873"/>
            <a:ext cx="4834796" cy="523220"/>
          </a:xfrm>
          <a:prstGeom prst="rect">
            <a:avLst/>
          </a:prstGeom>
          <a:solidFill>
            <a:schemeClr val="accent1">
              <a:lumMod val="40000"/>
              <a:lumOff val="60000"/>
            </a:schemeClr>
          </a:solidFill>
          <a:effectLst>
            <a:outerShdw blurRad="50800" dist="190500" dir="2700000" algn="tl" rotWithShape="0">
              <a:prstClr val="black">
                <a:alpha val="40000"/>
              </a:prstClr>
            </a:outerShdw>
          </a:effectLst>
        </p:spPr>
        <p:txBody>
          <a:bodyPr wrap="square" rtlCol="0">
            <a:spAutoFit/>
          </a:bodyPr>
          <a:lstStyle/>
          <a:p>
            <a:r>
              <a:rPr lang="en-US" sz="2800" dirty="0"/>
              <a:t>We will call them all “</a:t>
            </a:r>
            <a:r>
              <a:rPr lang="en-US" sz="2800" b="1" dirty="0">
                <a:solidFill>
                  <a:srgbClr val="FF0000"/>
                </a:solidFill>
              </a:rPr>
              <a:t>AA</a:t>
            </a:r>
            <a:r>
              <a:rPr lang="en-US" sz="2800" dirty="0"/>
              <a:t>”</a:t>
            </a:r>
          </a:p>
        </p:txBody>
      </p:sp>
      <p:sp>
        <p:nvSpPr>
          <p:cNvPr id="8" name="TextBox 7"/>
          <p:cNvSpPr txBox="1"/>
          <p:nvPr/>
        </p:nvSpPr>
        <p:spPr>
          <a:xfrm>
            <a:off x="-609600" y="24384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5848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990600"/>
          </a:xfrm>
        </p:spPr>
        <p:txBody>
          <a:bodyPr/>
          <a:lstStyle/>
          <a:p>
            <a:r>
              <a:rPr lang="en-US" dirty="0"/>
              <a:t>General observations on NMF</a:t>
            </a:r>
          </a:p>
        </p:txBody>
      </p:sp>
      <p:sp>
        <p:nvSpPr>
          <p:cNvPr id="4" name="Content Placeholder 3"/>
          <p:cNvSpPr>
            <a:spLocks noGrp="1"/>
          </p:cNvSpPr>
          <p:nvPr>
            <p:ph idx="1"/>
          </p:nvPr>
        </p:nvSpPr>
        <p:spPr>
          <a:xfrm>
            <a:off x="609600" y="1219200"/>
            <a:ext cx="10972800" cy="5410199"/>
          </a:xfrm>
        </p:spPr>
        <p:txBody>
          <a:bodyPr/>
          <a:lstStyle/>
          <a:p>
            <a:r>
              <a:rPr lang="en-US" dirty="0"/>
              <a:t>NMF is a collection of algorithms and techniques</a:t>
            </a:r>
          </a:p>
          <a:p>
            <a:r>
              <a:rPr lang="en-US" dirty="0"/>
              <a:t>The best approximate factorization depends on the objective function</a:t>
            </a:r>
          </a:p>
          <a:p>
            <a:r>
              <a:rPr lang="en-US" dirty="0"/>
              <a:t>As for many unsupervised learning approaches, determining the number of items (signatures) to discover is challenging</a:t>
            </a:r>
          </a:p>
          <a:p>
            <a:r>
              <a:rPr lang="en-US" dirty="0"/>
              <a:t>Need to avoid overfitting (so often do multiple factorizations on e.g. bootstrapped data)</a:t>
            </a:r>
          </a:p>
          <a:p>
            <a:endParaRPr lang="en-US" dirty="0"/>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40</a:t>
            </a:fld>
            <a:endParaRPr lang="en-US" dirty="0"/>
          </a:p>
        </p:txBody>
      </p:sp>
    </p:spTree>
    <p:extLst>
      <p:ext uri="{BB962C8B-B14F-4D97-AF65-F5344CB8AC3E}">
        <p14:creationId xmlns:p14="http://schemas.microsoft.com/office/powerpoint/2010/main" val="25667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92162"/>
          </a:xfrm>
        </p:spPr>
        <p:txBody>
          <a:bodyPr/>
          <a:lstStyle/>
          <a:p>
            <a:pPr algn="l"/>
            <a:r>
              <a:rPr lang="en-US" dirty="0"/>
              <a:t>NMF example: SigProfilerExtractor</a:t>
            </a:r>
          </a:p>
        </p:txBody>
      </p:sp>
      <p:sp>
        <p:nvSpPr>
          <p:cNvPr id="3" name="Content Placeholder 2"/>
          <p:cNvSpPr>
            <a:spLocks noGrp="1"/>
          </p:cNvSpPr>
          <p:nvPr>
            <p:ph idx="1"/>
          </p:nvPr>
        </p:nvSpPr>
        <p:spPr>
          <a:xfrm>
            <a:off x="457200" y="1219200"/>
            <a:ext cx="10972800" cy="4830764"/>
          </a:xfrm>
        </p:spPr>
        <p:txBody>
          <a:bodyPr/>
          <a:lstStyle/>
          <a:p>
            <a:r>
              <a:rPr lang="en-US" sz="2400" dirty="0"/>
              <a:t>Supersedes the MATLAB code used in Alexandrov 2013 and 2020</a:t>
            </a:r>
          </a:p>
          <a:p>
            <a:r>
              <a:rPr lang="en-US" sz="2400" dirty="0"/>
              <a:t>Latest release: </a:t>
            </a:r>
            <a:r>
              <a:rPr lang="en-US" sz="2400" dirty="0">
                <a:hlinkClick r:id="rId2"/>
              </a:rPr>
              <a:t>https://pypi.org/project/sigproextractor/</a:t>
            </a:r>
            <a:endParaRPr lang="en-US" sz="2400" dirty="0"/>
          </a:p>
          <a:p>
            <a:pPr lvl="1"/>
            <a:r>
              <a:rPr lang="en-US" sz="2000" dirty="0">
                <a:hlinkClick r:id="rId3"/>
              </a:rPr>
              <a:t>https://github.com/AlexandrovLab</a:t>
            </a:r>
            <a:endParaRPr lang="en-US" sz="2000" dirty="0"/>
          </a:p>
          <a:p>
            <a:pPr lvl="1"/>
            <a:r>
              <a:rPr lang="en-US" sz="2000" dirty="0"/>
              <a:t>Documentation at </a:t>
            </a:r>
            <a:r>
              <a:rPr lang="en-US" sz="2000" dirty="0">
                <a:hlinkClick r:id="rId4"/>
              </a:rPr>
              <a:t>https://osf.io/t6j7u/wiki/3.%20Using%20the%20Tool%20-%20Output/</a:t>
            </a:r>
            <a:endParaRPr lang="en-US" sz="2000" dirty="0"/>
          </a:p>
          <a:p>
            <a:r>
              <a:rPr lang="en-US" sz="2400" dirty="0"/>
              <a:t>More info in Alexandrov et al 2013 and 2020:</a:t>
            </a:r>
          </a:p>
          <a:p>
            <a:pPr lvl="1"/>
            <a:r>
              <a:rPr lang="en-US" sz="2000" dirty="0">
                <a:hlinkClick r:id="rId5"/>
              </a:rPr>
              <a:t>http://dx.doi.org/10.1016/j.celrep.2012.12.008</a:t>
            </a:r>
            <a:endParaRPr lang="en-US" sz="2000" dirty="0"/>
          </a:p>
          <a:p>
            <a:pPr lvl="1"/>
            <a:r>
              <a:rPr lang="en-US" sz="2000" dirty="0">
                <a:hlinkClick r:id="rId6"/>
              </a:rPr>
              <a:t>https://doi.org/10.1038/s41586-020-1943-3</a:t>
            </a:r>
            <a:endParaRPr lang="en-US" sz="2000" dirty="0"/>
          </a:p>
          <a:p>
            <a:pPr marL="457200" lvl="1" indent="0">
              <a:buNone/>
            </a:pPr>
            <a:endParaRPr lang="en-US" sz="2000" dirty="0"/>
          </a:p>
          <a:p>
            <a:pPr marL="0" indent="0">
              <a:buNone/>
            </a:pPr>
            <a:endParaRPr lang="en-US" sz="24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41</a:t>
            </a:fld>
            <a:endParaRPr lang="en-US" dirty="0"/>
          </a:p>
        </p:txBody>
      </p:sp>
    </p:spTree>
    <p:extLst>
      <p:ext uri="{BB962C8B-B14F-4D97-AF65-F5344CB8AC3E}">
        <p14:creationId xmlns:p14="http://schemas.microsoft.com/office/powerpoint/2010/main" val="47141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9525000" cy="1143000"/>
          </a:xfrm>
        </p:spPr>
        <p:txBody>
          <a:bodyPr/>
          <a:lstStyle/>
          <a:p>
            <a:pPr algn="l"/>
            <a:r>
              <a:rPr lang="en-US" sz="3600" dirty="0"/>
              <a:t>SigProfilerExtractor runs </a:t>
            </a:r>
            <a:r>
              <a:rPr lang="en-US" sz="3600" dirty="0" err="1"/>
              <a:t>NMFs</a:t>
            </a:r>
            <a:r>
              <a:rPr lang="en-US" sz="3600" dirty="0"/>
              <a:t> over multiple iterations of bootstrapped data</a:t>
            </a:r>
            <a:endParaRPr lang="en-US" sz="3600" dirty="0">
              <a:solidFill>
                <a:srgbClr val="FF0000"/>
              </a:solidFill>
            </a:endParaRPr>
          </a:p>
        </p:txBody>
      </p:sp>
      <p:sp>
        <p:nvSpPr>
          <p:cNvPr id="4" name="Content Placeholder 3"/>
          <p:cNvSpPr>
            <a:spLocks noGrp="1"/>
          </p:cNvSpPr>
          <p:nvPr>
            <p:ph idx="1"/>
          </p:nvPr>
        </p:nvSpPr>
        <p:spPr>
          <a:xfrm>
            <a:off x="609600" y="1295400"/>
            <a:ext cx="10744200" cy="5334000"/>
          </a:xfrm>
        </p:spPr>
        <p:txBody>
          <a:bodyPr/>
          <a:lstStyle/>
          <a:p>
            <a:r>
              <a:rPr lang="en-US" sz="2400" dirty="0"/>
              <a:t>Purpose, to avoid overfitting</a:t>
            </a:r>
          </a:p>
          <a:p>
            <a:r>
              <a:rPr lang="en-US" sz="2400" dirty="0"/>
              <a:t>Multinomial resampling of counts for mutation types (e.g. ACA &gt; AAA, ACC &gt; </a:t>
            </a:r>
            <a:r>
              <a:rPr lang="en-US" sz="2400" dirty="0" err="1"/>
              <a:t>AAC</a:t>
            </a:r>
            <a:r>
              <a:rPr lang="en-US" sz="2400" dirty="0"/>
              <a:t>, … TTT &gt; TGT) for each tumor based on the observed total mutation count in the tumor and the proportion of counts of each mutation type.</a:t>
            </a:r>
          </a:p>
          <a:p>
            <a:r>
              <a:rPr lang="en-US" sz="2400" dirty="0"/>
              <a:t>Recommends 100; user smaller number for initial testing</a:t>
            </a:r>
          </a:p>
          <a:p>
            <a:r>
              <a:rPr lang="en-US" sz="2400" dirty="0"/>
              <a:t>Recommend to run several times with different seeds; if solutions are different, run more NMF iterations</a:t>
            </a:r>
          </a:p>
          <a:p>
            <a:r>
              <a:rPr lang="en-US" sz="2400" dirty="0"/>
              <a:t>More info in Alexandrov et al 2013 and 2020:</a:t>
            </a:r>
          </a:p>
          <a:p>
            <a:pPr lvl="1"/>
            <a:r>
              <a:rPr lang="en-US" sz="2000" dirty="0">
                <a:hlinkClick r:id="rId2"/>
              </a:rPr>
              <a:t>http://dx.doi.org/10.1016/j.celrep.2012.12.008</a:t>
            </a:r>
            <a:endParaRPr lang="en-US" sz="2000" dirty="0"/>
          </a:p>
          <a:p>
            <a:pPr lvl="1"/>
            <a:r>
              <a:rPr lang="en-US" sz="2000" dirty="0">
                <a:hlinkClick r:id="rId3"/>
              </a:rPr>
              <a:t>https://doi.org/10.1038/s41586-020-1943-3</a:t>
            </a:r>
            <a:endParaRPr lang="en-US" sz="2000" dirty="0"/>
          </a:p>
          <a:p>
            <a:pPr marL="457200" lvl="1" indent="0">
              <a:buNone/>
            </a:pPr>
            <a:br>
              <a:rPr lang="en-US" sz="2000" dirty="0"/>
            </a:br>
            <a:endParaRPr lang="en-US" sz="2000" dirty="0"/>
          </a:p>
          <a:p>
            <a:endParaRPr lang="en-US" sz="2400" dirty="0"/>
          </a:p>
          <a:p>
            <a:pPr marL="0" indent="0">
              <a:buNone/>
            </a:pPr>
            <a:endParaRPr lang="en-US" sz="2400" dirty="0"/>
          </a:p>
          <a:p>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42</a:t>
            </a:fld>
            <a:endParaRPr lang="en-US" dirty="0"/>
          </a:p>
        </p:txBody>
      </p:sp>
    </p:spTree>
    <p:extLst>
      <p:ext uri="{BB962C8B-B14F-4D97-AF65-F5344CB8AC3E}">
        <p14:creationId xmlns:p14="http://schemas.microsoft.com/office/powerpoint/2010/main" val="217524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9525000" cy="1143000"/>
          </a:xfrm>
        </p:spPr>
        <p:txBody>
          <a:bodyPr/>
          <a:lstStyle/>
          <a:p>
            <a:pPr algn="l"/>
            <a:r>
              <a:rPr lang="en-US" sz="3200" dirty="0"/>
              <a:t>SigProfilerExtractor:</a:t>
            </a:r>
            <a:br>
              <a:rPr lang="en-US" sz="3200" dirty="0"/>
            </a:br>
            <a:r>
              <a:rPr lang="en-US" sz="3200" dirty="0"/>
              <a:t>Selecting the number of signatures</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43</a:t>
            </a:fld>
            <a:endParaRPr lang="en-US" dirty="0"/>
          </a:p>
        </p:txBody>
      </p:sp>
      <p:pic>
        <p:nvPicPr>
          <p:cNvPr id="7" name="Picture 6"/>
          <p:cNvPicPr>
            <a:picLocks noChangeAspect="1"/>
          </p:cNvPicPr>
          <p:nvPr/>
        </p:nvPicPr>
        <p:blipFill rotWithShape="1">
          <a:blip r:embed="rId2"/>
          <a:srcRect l="9883" t="21710" r="10817" b="9829"/>
          <a:stretch/>
        </p:blipFill>
        <p:spPr>
          <a:xfrm>
            <a:off x="381000" y="1447801"/>
            <a:ext cx="7696200" cy="4656086"/>
          </a:xfrm>
          <a:prstGeom prst="rect">
            <a:avLst/>
          </a:prstGeom>
        </p:spPr>
      </p:pic>
      <p:sp>
        <p:nvSpPr>
          <p:cNvPr id="2" name="TextBox 1"/>
          <p:cNvSpPr txBox="1"/>
          <p:nvPr/>
        </p:nvSpPr>
        <p:spPr>
          <a:xfrm>
            <a:off x="8915400" y="1447800"/>
            <a:ext cx="3124199" cy="4401205"/>
          </a:xfrm>
          <a:prstGeom prst="rect">
            <a:avLst/>
          </a:prstGeom>
          <a:noFill/>
        </p:spPr>
        <p:txBody>
          <a:bodyPr wrap="square" rtlCol="0">
            <a:spAutoFit/>
          </a:bodyPr>
          <a:lstStyle/>
          <a:p>
            <a:r>
              <a:rPr lang="en-US" sz="2000" dirty="0"/>
              <a:t>Mean </a:t>
            </a:r>
            <a:r>
              <a:rPr lang="en-US" sz="2000" dirty="0" err="1"/>
              <a:t>L2</a:t>
            </a:r>
            <a:r>
              <a:rPr lang="en-US" sz="2000" dirty="0"/>
              <a:t>% is  the average across samples of the percent Euclidian reconstruction error (low is good) </a:t>
            </a:r>
          </a:p>
          <a:p>
            <a:endParaRPr lang="en-US" sz="2000" dirty="0"/>
          </a:p>
          <a:p>
            <a:r>
              <a:rPr lang="en-US" sz="2000" dirty="0"/>
              <a:t>Average stability is the mean across NMF iterations of silhouette coefficient of the clusters of proto-signatures (indicates how well the proto-signatures are clustered into signatures – high is good)</a:t>
            </a:r>
          </a:p>
        </p:txBody>
      </p:sp>
      <p:cxnSp>
        <p:nvCxnSpPr>
          <p:cNvPr id="6" name="Straight Arrow Connector 5"/>
          <p:cNvCxnSpPr/>
          <p:nvPr/>
        </p:nvCxnSpPr>
        <p:spPr>
          <a:xfrm flipH="1" flipV="1">
            <a:off x="7696200" y="1676400"/>
            <a:ext cx="1219200" cy="762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7010400" y="1905000"/>
            <a:ext cx="1905000" cy="14478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81000" y="6096000"/>
            <a:ext cx="6788205" cy="369332"/>
          </a:xfrm>
          <a:prstGeom prst="rect">
            <a:avLst/>
          </a:prstGeom>
          <a:noFill/>
        </p:spPr>
        <p:txBody>
          <a:bodyPr wrap="none" rtlCol="0">
            <a:spAutoFit/>
          </a:bodyPr>
          <a:lstStyle/>
          <a:p>
            <a:r>
              <a:rPr lang="en-US" dirty="0"/>
              <a:t>If Avg Stability is very jagged might try increasing the number of </a:t>
            </a:r>
            <a:r>
              <a:rPr lang="en-US" dirty="0" err="1"/>
              <a:t>NMFs</a:t>
            </a:r>
            <a:endParaRPr lang="en-US" dirty="0"/>
          </a:p>
        </p:txBody>
      </p:sp>
    </p:spTree>
    <p:extLst>
      <p:ext uri="{BB962C8B-B14F-4D97-AF65-F5344CB8AC3E}">
        <p14:creationId xmlns:p14="http://schemas.microsoft.com/office/powerpoint/2010/main" val="186106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9753600" cy="1143000"/>
          </a:xfrm>
        </p:spPr>
        <p:txBody>
          <a:bodyPr/>
          <a:lstStyle/>
          <a:p>
            <a:pPr algn="l"/>
            <a:r>
              <a:rPr lang="en-US" sz="3200" dirty="0"/>
              <a:t>Known issues with approaches based on non-negative matrix factorization (NMF)</a:t>
            </a:r>
          </a:p>
        </p:txBody>
      </p:sp>
      <p:sp>
        <p:nvSpPr>
          <p:cNvPr id="4" name="Content Placeholder 3"/>
          <p:cNvSpPr>
            <a:spLocks noGrp="1"/>
          </p:cNvSpPr>
          <p:nvPr>
            <p:ph idx="1"/>
          </p:nvPr>
        </p:nvSpPr>
        <p:spPr>
          <a:xfrm>
            <a:off x="304800" y="1295400"/>
            <a:ext cx="10972800" cy="4952999"/>
          </a:xfrm>
        </p:spPr>
        <p:txBody>
          <a:bodyPr/>
          <a:lstStyle/>
          <a:p>
            <a:r>
              <a:rPr lang="en-US" sz="2200" dirty="0"/>
              <a:t>The number of signatures is a judgement call (some approaches deal with this)</a:t>
            </a:r>
          </a:p>
          <a:p>
            <a:r>
              <a:rPr lang="en-US" sz="2200" dirty="0"/>
              <a:t>Weak signatures cannot be discovered in background of strong signatures</a:t>
            </a:r>
          </a:p>
          <a:p>
            <a:r>
              <a:rPr lang="en-US" sz="2200" dirty="0"/>
              <a:t>Signatures can be imperfectly separated (“bleeding” and “stealing” between signatures)</a:t>
            </a:r>
          </a:p>
          <a:p>
            <a:r>
              <a:rPr lang="en-US" sz="2200" dirty="0"/>
              <a:t>More generally, recovered signatures depend strongly on exact set of tumours studied</a:t>
            </a:r>
          </a:p>
          <a:p>
            <a:r>
              <a:rPr lang="en-US" sz="2200" dirty="0"/>
              <a:t>Lowest error reconstruction often involves many signatures, some with very low contributions, and often not biologically plausible (see following slides)</a:t>
            </a:r>
          </a:p>
          <a:p>
            <a:r>
              <a:rPr lang="en-US" sz="2200" b="1" i="1" dirty="0"/>
              <a:t>Signature discovery (extraction) is not a purely algorithmic process</a:t>
            </a:r>
          </a:p>
          <a:p>
            <a:r>
              <a:rPr lang="en-US" sz="2200" dirty="0">
                <a:solidFill>
                  <a:srgbClr val="FF0000"/>
                </a:solidFill>
              </a:rPr>
              <a:t>In practice, discovering signatures (“extraction”) needs to be separated from estimating exposures (“attribution”)</a:t>
            </a:r>
          </a:p>
          <a:p>
            <a:pPr marL="0" indent="0">
              <a:buNone/>
            </a:pPr>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44</a:t>
            </a:fld>
            <a:endParaRPr lang="en-US" dirty="0"/>
          </a:p>
        </p:txBody>
      </p:sp>
      <p:grpSp>
        <p:nvGrpSpPr>
          <p:cNvPr id="6" name="Group 5"/>
          <p:cNvGrpSpPr/>
          <p:nvPr/>
        </p:nvGrpSpPr>
        <p:grpSpPr>
          <a:xfrm>
            <a:off x="0" y="4114800"/>
            <a:ext cx="5082144" cy="1933039"/>
            <a:chOff x="0" y="4114800"/>
            <a:chExt cx="5082144" cy="1933039"/>
          </a:xfrm>
        </p:grpSpPr>
        <p:sp>
          <p:nvSpPr>
            <p:cNvPr id="5" name="Right Arrow 4"/>
            <p:cNvSpPr/>
            <p:nvPr/>
          </p:nvSpPr>
          <p:spPr>
            <a:xfrm>
              <a:off x="0" y="4114800"/>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114800" y="4724400"/>
              <a:ext cx="967344" cy="1323439"/>
            </a:xfrm>
            <a:prstGeom prst="rect">
              <a:avLst/>
            </a:prstGeom>
            <a:noFill/>
          </p:spPr>
          <p:txBody>
            <a:bodyPr wrap="square" lIns="91440" tIns="45720" rIns="91440" bIns="45720">
              <a:spAutoFit/>
            </a:bodyPr>
            <a:lstStyle/>
            <a:p>
              <a:pPr algn="ctr"/>
              <a:r>
                <a:rPr lang="en-US"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grpSp>
    </p:spTree>
    <p:extLst>
      <p:ext uri="{BB962C8B-B14F-4D97-AF65-F5344CB8AC3E}">
        <p14:creationId xmlns:p14="http://schemas.microsoft.com/office/powerpoint/2010/main" val="186737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90600"/>
          </a:xfrm>
        </p:spPr>
        <p:txBody>
          <a:bodyPr/>
          <a:lstStyle/>
          <a:p>
            <a:pPr algn="l"/>
            <a:r>
              <a:rPr lang="en-US" dirty="0"/>
              <a:t>Sparsity and plausibility</a:t>
            </a:r>
          </a:p>
        </p:txBody>
      </p:sp>
      <p:sp>
        <p:nvSpPr>
          <p:cNvPr id="4" name="Content Placeholder 3"/>
          <p:cNvSpPr>
            <a:spLocks noGrp="1"/>
          </p:cNvSpPr>
          <p:nvPr>
            <p:ph idx="1"/>
          </p:nvPr>
        </p:nvSpPr>
        <p:spPr>
          <a:xfrm>
            <a:off x="533400" y="1371600"/>
            <a:ext cx="10972800" cy="4525963"/>
          </a:xfrm>
        </p:spPr>
        <p:txBody>
          <a:bodyPr/>
          <a:lstStyle/>
          <a:p>
            <a:r>
              <a:rPr lang="en-US" dirty="0"/>
              <a:t>Signatures that, when combined, give the most accurate reconstruction of a spectrum are the best ones</a:t>
            </a:r>
          </a:p>
          <a:p>
            <a:pPr marL="0" indent="0">
              <a:buNone/>
            </a:pPr>
            <a:endParaRPr lang="en-US" dirty="0"/>
          </a:p>
          <a:p>
            <a:r>
              <a:rPr lang="en-US" dirty="0"/>
              <a:t>Adding more signatures in tiny amounts usually improves reconstruction even if activity of signatures is biologically implausible</a:t>
            </a:r>
          </a:p>
          <a:p>
            <a:r>
              <a:rPr lang="en-US" dirty="0"/>
              <a:t>Not useful for deciding if a mutational signature is present to a biologically meaningful extent</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45</a:t>
            </a:fld>
            <a:endParaRPr lang="en-US" dirty="0"/>
          </a:p>
        </p:txBody>
      </p:sp>
      <p:grpSp>
        <p:nvGrpSpPr>
          <p:cNvPr id="8" name="Group 7"/>
          <p:cNvGrpSpPr/>
          <p:nvPr/>
        </p:nvGrpSpPr>
        <p:grpSpPr>
          <a:xfrm>
            <a:off x="1447800" y="1143000"/>
            <a:ext cx="7924800" cy="1905000"/>
            <a:chOff x="1447800" y="1143000"/>
            <a:chExt cx="7924800" cy="1905000"/>
          </a:xfrm>
        </p:grpSpPr>
        <p:cxnSp>
          <p:nvCxnSpPr>
            <p:cNvPr id="6" name="Straight Connector 5"/>
            <p:cNvCxnSpPr/>
            <p:nvPr/>
          </p:nvCxnSpPr>
          <p:spPr>
            <a:xfrm flipV="1">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7134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46</a:t>
            </a:fld>
            <a:endParaRPr lang="en-US" dirty="0"/>
          </a:p>
        </p:txBody>
      </p:sp>
      <p:grpSp>
        <p:nvGrpSpPr>
          <p:cNvPr id="10" name="Group 9"/>
          <p:cNvGrpSpPr/>
          <p:nvPr/>
        </p:nvGrpSpPr>
        <p:grpSpPr>
          <a:xfrm>
            <a:off x="914400" y="2895600"/>
            <a:ext cx="9982200" cy="2743200"/>
            <a:chOff x="838200" y="1600200"/>
            <a:chExt cx="9982200" cy="2743200"/>
          </a:xfrm>
        </p:grpSpPr>
        <p:pic>
          <p:nvPicPr>
            <p:cNvPr id="5" name="Picture 4" descr="C:\Users\gmsbgl\AppData\Local\Microsoft\Windows\Temporary Internet Files\Content.Word\SBS10a.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00200"/>
              <a:ext cx="9982200" cy="2743200"/>
            </a:xfrm>
            <a:prstGeom prst="rect">
              <a:avLst/>
            </a:prstGeom>
            <a:noFill/>
            <a:ln>
              <a:noFill/>
            </a:ln>
          </p:spPr>
        </p:pic>
        <p:sp>
          <p:nvSpPr>
            <p:cNvPr id="6" name="Rectangle 5"/>
            <p:cNvSpPr/>
            <p:nvPr/>
          </p:nvSpPr>
          <p:spPr>
            <a:xfrm>
              <a:off x="1295400" y="2133600"/>
              <a:ext cx="914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600200" y="35814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105400" y="35814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990600" y="609600"/>
            <a:ext cx="9144000" cy="2246769"/>
          </a:xfrm>
          <a:prstGeom prst="rect">
            <a:avLst/>
          </a:prstGeom>
          <a:noFill/>
        </p:spPr>
        <p:txBody>
          <a:bodyPr wrap="square" rtlCol="0">
            <a:spAutoFit/>
          </a:bodyPr>
          <a:lstStyle/>
          <a:p>
            <a:r>
              <a:rPr lang="en-US" sz="2800" dirty="0"/>
              <a:t>Extreme example:</a:t>
            </a:r>
          </a:p>
          <a:p>
            <a:r>
              <a:rPr lang="en-US" sz="2800" dirty="0"/>
              <a:t>A set of 96 signatures, each of one single base substitution in trinucleotide context will yield perfect reconstruction and zero biological insight</a:t>
            </a:r>
          </a:p>
          <a:p>
            <a:endParaRPr lang="en-US" sz="2800" dirty="0"/>
          </a:p>
        </p:txBody>
      </p:sp>
    </p:spTree>
    <p:extLst>
      <p:ext uri="{BB962C8B-B14F-4D97-AF65-F5344CB8AC3E}">
        <p14:creationId xmlns:p14="http://schemas.microsoft.com/office/powerpoint/2010/main" val="72396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76200"/>
            <a:ext cx="9753600" cy="1143000"/>
          </a:xfrm>
        </p:spPr>
        <p:txBody>
          <a:bodyPr/>
          <a:lstStyle/>
          <a:p>
            <a:pPr algn="l"/>
            <a:r>
              <a:rPr lang="en-US" sz="3200" dirty="0"/>
              <a:t>Signature discovery is not a purely algorithmic process: How to assess results (1)</a:t>
            </a:r>
          </a:p>
        </p:txBody>
      </p:sp>
      <p:sp>
        <p:nvSpPr>
          <p:cNvPr id="4" name="Content Placeholder 3"/>
          <p:cNvSpPr>
            <a:spLocks noGrp="1"/>
          </p:cNvSpPr>
          <p:nvPr>
            <p:ph idx="1"/>
          </p:nvPr>
        </p:nvSpPr>
        <p:spPr>
          <a:xfrm>
            <a:off x="533400" y="1295400"/>
            <a:ext cx="10972800" cy="5029200"/>
          </a:xfrm>
        </p:spPr>
        <p:txBody>
          <a:bodyPr/>
          <a:lstStyle/>
          <a:p>
            <a:r>
              <a:rPr lang="en-US" sz="1800" dirty="0"/>
              <a:t>The input data have been examined for sequencing and mapping artifacts (some which are well-known); mapped reads supporting unusual patterns have been examined in a read-alignment viewer or have been experimentally verified</a:t>
            </a:r>
          </a:p>
          <a:p>
            <a:r>
              <a:rPr lang="en-US" sz="1800" dirty="0"/>
              <a:t>Look for external supporting evidence</a:t>
            </a:r>
          </a:p>
          <a:p>
            <a:pPr lvl="1"/>
            <a:r>
              <a:rPr lang="en-US" sz="1800" dirty="0"/>
              <a:t>Correlation with known or expected mutagenic exposures, eg</a:t>
            </a:r>
          </a:p>
          <a:p>
            <a:pPr lvl="2"/>
            <a:r>
              <a:rPr lang="en-US" sz="1600" dirty="0"/>
              <a:t>cigarette smoking</a:t>
            </a:r>
          </a:p>
          <a:p>
            <a:pPr lvl="2"/>
            <a:r>
              <a:rPr lang="en-US" sz="1600" dirty="0"/>
              <a:t>Aflatoxins</a:t>
            </a:r>
          </a:p>
          <a:p>
            <a:pPr lvl="2"/>
            <a:r>
              <a:rPr lang="en-US" sz="1600" dirty="0"/>
              <a:t>AA-containing herbs</a:t>
            </a:r>
          </a:p>
          <a:p>
            <a:pPr lvl="2"/>
            <a:r>
              <a:rPr lang="en-US" sz="1600" dirty="0"/>
              <a:t>Haloalkanes</a:t>
            </a:r>
          </a:p>
          <a:p>
            <a:pPr lvl="2"/>
            <a:r>
              <a:rPr lang="en-US" sz="1600" dirty="0"/>
              <a:t>Age</a:t>
            </a:r>
          </a:p>
          <a:p>
            <a:pPr lvl="2"/>
            <a:r>
              <a:rPr lang="en-US" sz="1600" dirty="0"/>
              <a:t>UV radiation</a:t>
            </a:r>
          </a:p>
          <a:p>
            <a:pPr lvl="1"/>
            <a:r>
              <a:rPr lang="en-US" sz="1800" dirty="0"/>
              <a:t>Correlation with known or expected genetic causes, eg</a:t>
            </a:r>
          </a:p>
          <a:p>
            <a:pPr lvl="2"/>
            <a:r>
              <a:rPr lang="en-US" sz="1600" dirty="0"/>
              <a:t>polymerase epsilon proofreading defects</a:t>
            </a:r>
          </a:p>
          <a:p>
            <a:pPr lvl="2"/>
            <a:r>
              <a:rPr lang="en-US" sz="1600" dirty="0"/>
              <a:t>mismatch repair deficiency</a:t>
            </a:r>
          </a:p>
          <a:p>
            <a:pPr lvl="2"/>
            <a:r>
              <a:rPr lang="en-US" sz="1600" dirty="0"/>
              <a:t>homologous recombination repair deficiency (BRCA)</a:t>
            </a:r>
          </a:p>
          <a:p>
            <a:pPr lvl="1"/>
            <a:r>
              <a:rPr lang="en-US" sz="1800" dirty="0"/>
              <a:t>Can be tied to known biochemical processes (eg guanine adducts and signatures with C:G &gt; N:N mutations)</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47</a:t>
            </a:fld>
            <a:endParaRPr lang="en-US" dirty="0"/>
          </a:p>
        </p:txBody>
      </p:sp>
    </p:spTree>
    <p:extLst>
      <p:ext uri="{BB962C8B-B14F-4D97-AF65-F5344CB8AC3E}">
        <p14:creationId xmlns:p14="http://schemas.microsoft.com/office/powerpoint/2010/main" val="15033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9753600" cy="1143000"/>
          </a:xfrm>
        </p:spPr>
        <p:txBody>
          <a:bodyPr/>
          <a:lstStyle/>
          <a:p>
            <a:pPr algn="l"/>
            <a:r>
              <a:rPr lang="en-US" sz="3200" dirty="0"/>
              <a:t>Signature discovery is not a purely algorithmic process: How to assess results (2)</a:t>
            </a:r>
          </a:p>
        </p:txBody>
      </p:sp>
      <p:sp>
        <p:nvSpPr>
          <p:cNvPr id="4" name="Content Placeholder 3"/>
          <p:cNvSpPr>
            <a:spLocks noGrp="1"/>
          </p:cNvSpPr>
          <p:nvPr>
            <p:ph idx="1"/>
          </p:nvPr>
        </p:nvSpPr>
        <p:spPr/>
        <p:txBody>
          <a:bodyPr/>
          <a:lstStyle/>
          <a:p>
            <a:r>
              <a:rPr lang="en-US" sz="2800" dirty="0"/>
              <a:t>Association with genomic features that interact with DNA repair</a:t>
            </a:r>
          </a:p>
          <a:p>
            <a:pPr lvl="1"/>
            <a:r>
              <a:rPr lang="en-US" sz="2400" dirty="0"/>
              <a:t>Transcription strand bias</a:t>
            </a:r>
          </a:p>
          <a:p>
            <a:pPr lvl="1"/>
            <a:r>
              <a:rPr lang="en-US" sz="2400" dirty="0"/>
              <a:t>Replication strand / timing</a:t>
            </a:r>
          </a:p>
          <a:p>
            <a:pPr lvl="1"/>
            <a:r>
              <a:rPr lang="en-US" sz="2400" dirty="0"/>
              <a:t>Homopolymers (indels)</a:t>
            </a:r>
          </a:p>
          <a:p>
            <a:r>
              <a:rPr lang="en-US" sz="2800" dirty="0"/>
              <a:t>Look for supporting evidence within the data set</a:t>
            </a:r>
          </a:p>
          <a:p>
            <a:pPr lvl="1"/>
            <a:r>
              <a:rPr lang="en-US" sz="2400" dirty="0"/>
              <a:t>Samples dominated by a single signature</a:t>
            </a:r>
          </a:p>
          <a:p>
            <a:pPr lvl="1"/>
            <a:r>
              <a:rPr lang="en-US" sz="2400" dirty="0"/>
              <a:t>Signature is consistently deciphered from multiple independent datasets using different techniques or hyperparameters</a:t>
            </a:r>
          </a:p>
          <a:p>
            <a:pPr lvl="1"/>
            <a:r>
              <a:rPr lang="en-US" sz="2400" dirty="0"/>
              <a:t>Absence of known problems (next slides)</a:t>
            </a:r>
          </a:p>
          <a:p>
            <a:pPr marL="0" indent="0">
              <a:buNone/>
            </a:pPr>
            <a:endParaRPr lang="en-US" dirty="0"/>
          </a:p>
          <a:p>
            <a:endParaRPr lang="en-US" sz="2800" dirty="0"/>
          </a:p>
          <a:p>
            <a:endParaRPr lang="en-US" sz="2800" dirty="0"/>
          </a:p>
          <a:p>
            <a:r>
              <a:rPr lang="en-US" sz="2800" dirty="0"/>
              <a:t>More info at </a:t>
            </a:r>
            <a:r>
              <a:rPr lang="en-US" sz="2800" dirty="0">
                <a:hlinkClick r:id="rId2"/>
              </a:rPr>
              <a:t>https://static-content.springer.com/esm/art%3A10.1038%2Fs41586-020-1943-3/MediaObjects/41586_2020_1943_MOESM4_ESM.pdf</a:t>
            </a:r>
            <a:r>
              <a:rPr lang="en-US" sz="2800" dirty="0"/>
              <a:t>, pages 6 &amp; 7</a:t>
            </a:r>
          </a:p>
          <a:p>
            <a:r>
              <a:rPr lang="en-US" sz="2800" dirty="0"/>
              <a:t>Look for known issues with signature discovery</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48</a:t>
            </a:fld>
            <a:endParaRPr lang="en-US" dirty="0"/>
          </a:p>
        </p:txBody>
      </p:sp>
    </p:spTree>
    <p:extLst>
      <p:ext uri="{BB962C8B-B14F-4D97-AF65-F5344CB8AC3E}">
        <p14:creationId xmlns:p14="http://schemas.microsoft.com/office/powerpoint/2010/main" val="396579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6705600" cy="715962"/>
          </a:xfrm>
        </p:spPr>
        <p:txBody>
          <a:bodyPr/>
          <a:lstStyle/>
          <a:p>
            <a:pPr algn="l"/>
            <a:r>
              <a:rPr lang="en-US" sz="3600" dirty="0"/>
              <a:t>Known problems: bleeding</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49</a:t>
            </a:fld>
            <a:endParaRPr lang="en-US" dirty="0"/>
          </a:p>
        </p:txBody>
      </p:sp>
      <p:sp>
        <p:nvSpPr>
          <p:cNvPr id="5" name="Slide Number Placeholder 2"/>
          <p:cNvSpPr txBox="1">
            <a:spLocks/>
          </p:cNvSpPr>
          <p:nvPr/>
        </p:nvSpPr>
        <p:spPr>
          <a:xfrm>
            <a:off x="8737600" y="6356351"/>
            <a:ext cx="28448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47EB465D-2B07-4782-9D38-CDF7B0E66DA7}" type="slidenum">
              <a:rPr lang="en-US" smtClean="0"/>
              <a:pPr>
                <a:defRPr/>
              </a:pPr>
              <a:t>49</a:t>
            </a:fld>
            <a:endParaRPr lang="en-US" dirty="0"/>
          </a:p>
        </p:txBody>
      </p:sp>
      <p:pic>
        <p:nvPicPr>
          <p:cNvPr id="6" name="Picture 5"/>
          <p:cNvPicPr>
            <a:picLocks noChangeAspect="1"/>
          </p:cNvPicPr>
          <p:nvPr/>
        </p:nvPicPr>
        <p:blipFill rotWithShape="1">
          <a:blip r:embed="rId2"/>
          <a:srcRect l="33591" t="15681" r="29761" b="75542"/>
          <a:stretch/>
        </p:blipFill>
        <p:spPr>
          <a:xfrm>
            <a:off x="6248400" y="2438400"/>
            <a:ext cx="4557068" cy="1163123"/>
          </a:xfrm>
          <a:prstGeom prst="rect">
            <a:avLst/>
          </a:prstGeom>
        </p:spPr>
      </p:pic>
      <p:pic>
        <p:nvPicPr>
          <p:cNvPr id="10" name="Picture 6" descr="https://cancer.sanger.ac.uk/signatures/SBS_vignettes/image2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1981200"/>
            <a:ext cx="4451466" cy="9788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cancer.sanger.ac.uk/signatures/SBS_vignettes/image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3886200"/>
            <a:ext cx="4432763" cy="96635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696200" y="1447800"/>
            <a:ext cx="1561068" cy="523220"/>
          </a:xfrm>
          <a:prstGeom prst="rect">
            <a:avLst/>
          </a:prstGeom>
          <a:noFill/>
        </p:spPr>
        <p:txBody>
          <a:bodyPr wrap="none" rtlCol="0">
            <a:spAutoFit/>
          </a:bodyPr>
          <a:lstStyle/>
          <a:p>
            <a:r>
              <a:rPr lang="en-US" sz="2800" dirty="0"/>
              <a:t>Extracted</a:t>
            </a:r>
          </a:p>
        </p:txBody>
      </p:sp>
      <p:sp>
        <p:nvSpPr>
          <p:cNvPr id="15" name="TextBox 14"/>
          <p:cNvSpPr txBox="1"/>
          <p:nvPr/>
        </p:nvSpPr>
        <p:spPr>
          <a:xfrm>
            <a:off x="1066800" y="1143000"/>
            <a:ext cx="4460324" cy="523220"/>
          </a:xfrm>
          <a:prstGeom prst="rect">
            <a:avLst/>
          </a:prstGeom>
          <a:noFill/>
        </p:spPr>
        <p:txBody>
          <a:bodyPr wrap="none" rtlCol="0">
            <a:spAutoFit/>
          </a:bodyPr>
          <a:lstStyle/>
          <a:p>
            <a:r>
              <a:rPr lang="en-US" sz="2800" dirty="0"/>
              <a:t>Ground truth (synthetic data)</a:t>
            </a:r>
          </a:p>
        </p:txBody>
      </p:sp>
      <p:sp>
        <p:nvSpPr>
          <p:cNvPr id="17" name="TextBox 16"/>
          <p:cNvSpPr txBox="1"/>
          <p:nvPr/>
        </p:nvSpPr>
        <p:spPr>
          <a:xfrm>
            <a:off x="1600200" y="5257800"/>
            <a:ext cx="8458200" cy="954107"/>
          </a:xfrm>
          <a:prstGeom prst="rect">
            <a:avLst/>
          </a:prstGeom>
          <a:noFill/>
        </p:spPr>
        <p:txBody>
          <a:bodyPr wrap="square" rtlCol="0">
            <a:spAutoFit/>
          </a:bodyPr>
          <a:lstStyle/>
          <a:p>
            <a:r>
              <a:rPr lang="en-US" sz="2800" dirty="0">
                <a:solidFill>
                  <a:schemeClr val="accent1"/>
                </a:solidFill>
              </a:rPr>
              <a:t>“Bleeding” or incomplete separation of some CG &gt; TG mutations from SBS1 to SBS40-like extracted signature</a:t>
            </a:r>
          </a:p>
        </p:txBody>
      </p:sp>
      <p:grpSp>
        <p:nvGrpSpPr>
          <p:cNvPr id="30" name="Group 29"/>
          <p:cNvGrpSpPr/>
          <p:nvPr/>
        </p:nvGrpSpPr>
        <p:grpSpPr>
          <a:xfrm>
            <a:off x="2590800" y="3124200"/>
            <a:ext cx="685800" cy="685800"/>
            <a:chOff x="2590800" y="3124200"/>
            <a:chExt cx="685800" cy="685800"/>
          </a:xfrm>
        </p:grpSpPr>
        <p:sp>
          <p:nvSpPr>
            <p:cNvPr id="26" name="Down Arrow 25"/>
            <p:cNvSpPr/>
            <p:nvPr/>
          </p:nvSpPr>
          <p:spPr>
            <a:xfrm flipH="1" flipV="1">
              <a:off x="25908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flipH="1" flipV="1">
              <a:off x="27686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flipH="1" flipV="1">
              <a:off x="29464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p:cNvSpPr/>
            <p:nvPr/>
          </p:nvSpPr>
          <p:spPr>
            <a:xfrm flipH="1" flipV="1">
              <a:off x="31242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973568" y="3581400"/>
            <a:ext cx="685800" cy="685800"/>
            <a:chOff x="2590800" y="3124200"/>
            <a:chExt cx="685800" cy="685800"/>
          </a:xfrm>
        </p:grpSpPr>
        <p:sp>
          <p:nvSpPr>
            <p:cNvPr id="32" name="Down Arrow 31"/>
            <p:cNvSpPr/>
            <p:nvPr/>
          </p:nvSpPr>
          <p:spPr>
            <a:xfrm flipH="1" flipV="1">
              <a:off x="25908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p:cNvSpPr/>
            <p:nvPr/>
          </p:nvSpPr>
          <p:spPr>
            <a:xfrm flipH="1" flipV="1">
              <a:off x="27686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p:cNvSpPr/>
            <p:nvPr/>
          </p:nvSpPr>
          <p:spPr>
            <a:xfrm flipH="1" flipV="1">
              <a:off x="29464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p:cNvSpPr/>
            <p:nvPr/>
          </p:nvSpPr>
          <p:spPr>
            <a:xfrm flipH="1" flipV="1">
              <a:off x="31242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4964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363" t="13952" r="25633" b="-974"/>
          <a:stretch/>
        </p:blipFill>
        <p:spPr>
          <a:xfrm>
            <a:off x="201168" y="1673352"/>
            <a:ext cx="3429000" cy="4087368"/>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b="44962"/>
          <a:stretch/>
        </p:blipFill>
        <p:spPr>
          <a:xfrm>
            <a:off x="7786333" y="1098368"/>
            <a:ext cx="4035552" cy="2406831"/>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b="37360"/>
          <a:stretch/>
        </p:blipFill>
        <p:spPr>
          <a:xfrm>
            <a:off x="3962400" y="1524000"/>
            <a:ext cx="4074183" cy="2560320"/>
          </a:xfrm>
          <a:prstGeom prst="rect">
            <a:avLst/>
          </a:prstGeom>
        </p:spPr>
      </p:pic>
      <p:pic>
        <p:nvPicPr>
          <p:cNvPr id="2050" name="Picture 2" descr="https://lh6.googleusercontent.com/ZwRf1w_l14R8RSKgPGX4Xca2Mx-BXSJD3xdU-W7xqgfcLgOOaOfo6AO4fmMQQMHDCylgq6gP5o-QegZCgTw-mvKTqsJ6cSYFrxSGdT8XtnMhZGwNyNL5QitNYr6WPaCnTpek0R1JGsM"/>
          <p:cNvPicPr>
            <a:picLocks noChangeAspect="1" noChangeArrowheads="1"/>
          </p:cNvPicPr>
          <p:nvPr/>
        </p:nvPicPr>
        <p:blipFill rotWithShape="1">
          <a:blip r:embed="rId6">
            <a:extLst>
              <a:ext uri="{28A0092B-C50C-407E-A947-70E740481C1C}">
                <a14:useLocalDpi xmlns:a14="http://schemas.microsoft.com/office/drawing/2010/main" val="0"/>
              </a:ext>
            </a:extLst>
          </a:blip>
          <a:srcRect l="17219" t="12592" r="49061" b="53653"/>
          <a:stretch/>
        </p:blipFill>
        <p:spPr bwMode="auto">
          <a:xfrm>
            <a:off x="1676400" y="3581400"/>
            <a:ext cx="5138928" cy="306085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a:t>
            </a:fld>
            <a:endParaRPr lang="en-US"/>
          </a:p>
        </p:txBody>
      </p:sp>
      <p:sp>
        <p:nvSpPr>
          <p:cNvPr id="11" name="Title 1"/>
          <p:cNvSpPr>
            <a:spLocks noGrp="1"/>
          </p:cNvSpPr>
          <p:nvPr>
            <p:ph type="title"/>
          </p:nvPr>
        </p:nvSpPr>
        <p:spPr>
          <a:xfrm>
            <a:off x="0" y="0"/>
            <a:ext cx="10972800" cy="1143000"/>
          </a:xfrm>
        </p:spPr>
        <p:txBody>
          <a:bodyPr>
            <a:normAutofit/>
          </a:bodyPr>
          <a:lstStyle/>
          <a:p>
            <a:pPr algn="l"/>
            <a:r>
              <a:rPr lang="en-US" sz="3600" dirty="0"/>
              <a:t> Plants with AA widely used as herbal medicine</a:t>
            </a:r>
          </a:p>
        </p:txBody>
      </p:sp>
      <p:pic>
        <p:nvPicPr>
          <p:cNvPr id="14" name="Picture 13"/>
          <p:cNvPicPr>
            <a:picLocks noChangeAspect="1"/>
          </p:cNvPicPr>
          <p:nvPr/>
        </p:nvPicPr>
        <p:blipFill rotWithShape="1">
          <a:blip r:embed="rId7"/>
          <a:srcRect l="10383"/>
          <a:stretch/>
        </p:blipFill>
        <p:spPr>
          <a:xfrm>
            <a:off x="4724400" y="3505200"/>
            <a:ext cx="3124200" cy="3486210"/>
          </a:xfrm>
          <a:prstGeom prst="rect">
            <a:avLst/>
          </a:prstGeom>
        </p:spPr>
      </p:pic>
      <p:sp>
        <p:nvSpPr>
          <p:cNvPr id="12" name="TextBox 11"/>
          <p:cNvSpPr txBox="1"/>
          <p:nvPr/>
        </p:nvSpPr>
        <p:spPr>
          <a:xfrm>
            <a:off x="762000" y="1676400"/>
            <a:ext cx="8686800" cy="1077218"/>
          </a:xfrm>
          <a:prstGeom prst="rect">
            <a:avLst/>
          </a:prstGeom>
          <a:solidFill>
            <a:schemeClr val="accent1">
              <a:lumMod val="40000"/>
              <a:lumOff val="60000"/>
            </a:schemeClr>
          </a:solidFill>
          <a:effectLst>
            <a:outerShdw blurRad="50800" dist="190500" dir="2700000" algn="tl" rotWithShape="0">
              <a:prstClr val="black">
                <a:alpha val="40000"/>
              </a:prstClr>
            </a:outerShdw>
          </a:effectLst>
        </p:spPr>
        <p:txBody>
          <a:bodyPr wrap="square" rtlCol="0">
            <a:spAutoFit/>
          </a:bodyPr>
          <a:lstStyle/>
          <a:p>
            <a:pPr algn="ctr"/>
            <a:r>
              <a:rPr lang="en-US" sz="3200" dirty="0"/>
              <a:t>Plants in </a:t>
            </a:r>
            <a:r>
              <a:rPr lang="en-US" sz="3200" i="1" dirty="0"/>
              <a:t>Aristolochia</a:t>
            </a:r>
            <a:r>
              <a:rPr lang="en-US" sz="3200" dirty="0"/>
              <a:t> and </a:t>
            </a:r>
            <a:r>
              <a:rPr lang="en-US" sz="3200" i="1" dirty="0"/>
              <a:t>Asarum </a:t>
            </a:r>
            <a:r>
              <a:rPr lang="en-US" sz="3200" dirty="0"/>
              <a:t>groups (genera), and perhaps other groups</a:t>
            </a:r>
            <a:endParaRPr lang="en-US" sz="3200" i="1" dirty="0"/>
          </a:p>
        </p:txBody>
      </p:sp>
      <p:sp>
        <p:nvSpPr>
          <p:cNvPr id="2" name="TextBox 1"/>
          <p:cNvSpPr txBox="1"/>
          <p:nvPr/>
        </p:nvSpPr>
        <p:spPr>
          <a:xfrm>
            <a:off x="228600" y="914400"/>
            <a:ext cx="4938211" cy="523220"/>
          </a:xfrm>
          <a:prstGeom prst="rect">
            <a:avLst/>
          </a:prstGeom>
          <a:noFill/>
        </p:spPr>
        <p:txBody>
          <a:bodyPr wrap="none" rtlCol="0">
            <a:spAutoFit/>
          </a:bodyPr>
          <a:lstStyle/>
          <a:p>
            <a:r>
              <a:rPr lang="en-US" sz="2000" dirty="0"/>
              <a:t>(</a:t>
            </a:r>
            <a:r>
              <a:rPr lang="en-US" sz="2800" dirty="0"/>
              <a:t>Occurs naturally in these plants)</a:t>
            </a:r>
          </a:p>
        </p:txBody>
      </p:sp>
      <p:sp>
        <p:nvSpPr>
          <p:cNvPr id="6" name="TextBox 5"/>
          <p:cNvSpPr txBox="1"/>
          <p:nvPr/>
        </p:nvSpPr>
        <p:spPr>
          <a:xfrm>
            <a:off x="-1447800" y="2590800"/>
            <a:ext cx="184731" cy="369332"/>
          </a:xfrm>
          <a:prstGeom prst="rect">
            <a:avLst/>
          </a:prstGeom>
          <a:noFill/>
        </p:spPr>
        <p:txBody>
          <a:bodyPr wrap="none" rtlCol="0">
            <a:spAutoFit/>
          </a:bodyPr>
          <a:lstStyle/>
          <a:p>
            <a:endParaRPr lang="en-US" dirty="0"/>
          </a:p>
        </p:txBody>
      </p:sp>
      <p:pic>
        <p:nvPicPr>
          <p:cNvPr id="1028" name="Picture 4" descr="Image result for 折耳根"/>
          <p:cNvPicPr>
            <a:picLocks noChangeAspect="1" noChangeArrowheads="1"/>
          </p:cNvPicPr>
          <p:nvPr/>
        </p:nvPicPr>
        <p:blipFill rotWithShape="1">
          <a:blip r:embed="rId8">
            <a:extLst>
              <a:ext uri="{28A0092B-C50C-407E-A947-70E740481C1C}">
                <a14:useLocalDpi xmlns:a14="http://schemas.microsoft.com/office/drawing/2010/main" val="0"/>
              </a:ext>
            </a:extLst>
          </a:blip>
          <a:srcRect l="11888"/>
          <a:stretch/>
        </p:blipFill>
        <p:spPr bwMode="auto">
          <a:xfrm>
            <a:off x="7680960" y="3521075"/>
            <a:ext cx="4511040" cy="34131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210800" y="3657600"/>
            <a:ext cx="1877437" cy="769441"/>
          </a:xfrm>
          <a:prstGeom prst="rect">
            <a:avLst/>
          </a:prstGeom>
          <a:solidFill>
            <a:schemeClr val="bg1"/>
          </a:solidFill>
        </p:spPr>
        <p:txBody>
          <a:bodyPr wrap="none" rtlCol="0">
            <a:spAutoFit/>
          </a:bodyPr>
          <a:lstStyle/>
          <a:p>
            <a:r>
              <a:rPr lang="zh-CN" altLang="en-US" sz="4400" b="1" dirty="0"/>
              <a:t>鱼腥草</a:t>
            </a:r>
            <a:endParaRPr lang="en-US" sz="4400" b="1" dirty="0"/>
          </a:p>
        </p:txBody>
      </p:sp>
    </p:spTree>
    <p:extLst>
      <p:ext uri="{BB962C8B-B14F-4D97-AF65-F5344CB8AC3E}">
        <p14:creationId xmlns:p14="http://schemas.microsoft.com/office/powerpoint/2010/main" val="210738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10972800" cy="838200"/>
          </a:xfrm>
        </p:spPr>
        <p:txBody>
          <a:bodyPr/>
          <a:lstStyle/>
          <a:p>
            <a:pPr algn="l"/>
            <a:r>
              <a:rPr lang="en-US" sz="3200" dirty="0"/>
              <a:t>Known problem: over-splitting </a:t>
            </a:r>
            <a:br>
              <a:rPr lang="en-US" sz="3200" dirty="0"/>
            </a:br>
            <a:r>
              <a:rPr lang="en-US" sz="3200" dirty="0"/>
              <a:t>(from a different synthetic data set)</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50</a:t>
            </a:fld>
            <a:endParaRPr lang="en-US" dirty="0"/>
          </a:p>
        </p:txBody>
      </p:sp>
      <p:grpSp>
        <p:nvGrpSpPr>
          <p:cNvPr id="10" name="Group 9"/>
          <p:cNvGrpSpPr/>
          <p:nvPr/>
        </p:nvGrpSpPr>
        <p:grpSpPr>
          <a:xfrm>
            <a:off x="152400" y="1143000"/>
            <a:ext cx="8403336" cy="5181600"/>
            <a:chOff x="152400" y="1143000"/>
            <a:chExt cx="8403336" cy="5181600"/>
          </a:xfrm>
        </p:grpSpPr>
        <p:pic>
          <p:nvPicPr>
            <p:cNvPr id="5" name="Picture 4"/>
            <p:cNvPicPr>
              <a:picLocks noChangeAspect="1"/>
            </p:cNvPicPr>
            <p:nvPr/>
          </p:nvPicPr>
          <p:blipFill rotWithShape="1">
            <a:blip r:embed="rId2"/>
            <a:srcRect l="5683" t="23555" r="5254" b="41385"/>
            <a:stretch/>
          </p:blipFill>
          <p:spPr>
            <a:xfrm>
              <a:off x="152400" y="1143000"/>
              <a:ext cx="8382000" cy="1564481"/>
            </a:xfrm>
            <a:prstGeom prst="rect">
              <a:avLst/>
            </a:prstGeom>
          </p:spPr>
        </p:pic>
        <p:pic>
          <p:nvPicPr>
            <p:cNvPr id="6" name="Picture 5"/>
            <p:cNvPicPr>
              <a:picLocks noChangeAspect="1"/>
            </p:cNvPicPr>
            <p:nvPr/>
          </p:nvPicPr>
          <p:blipFill rotWithShape="1">
            <a:blip r:embed="rId2"/>
            <a:srcRect l="5683" t="56748" r="5254" b="7858"/>
            <a:stretch/>
          </p:blipFill>
          <p:spPr>
            <a:xfrm>
              <a:off x="152400" y="2743200"/>
              <a:ext cx="8382000" cy="1579395"/>
            </a:xfrm>
            <a:prstGeom prst="rect">
              <a:avLst/>
            </a:prstGeom>
          </p:spPr>
        </p:pic>
        <p:pic>
          <p:nvPicPr>
            <p:cNvPr id="7" name="Picture 6"/>
            <p:cNvPicPr>
              <a:picLocks noChangeAspect="1"/>
            </p:cNvPicPr>
            <p:nvPr/>
          </p:nvPicPr>
          <p:blipFill rotWithShape="1">
            <a:blip r:embed="rId3"/>
            <a:srcRect l="5918" t="45701" r="5078" b="6460"/>
            <a:stretch/>
          </p:blipFill>
          <p:spPr>
            <a:xfrm>
              <a:off x="173736" y="4851266"/>
              <a:ext cx="8382000" cy="1473334"/>
            </a:xfrm>
            <a:prstGeom prst="rect">
              <a:avLst/>
            </a:prstGeom>
          </p:spPr>
        </p:pic>
      </p:grpSp>
      <p:cxnSp>
        <p:nvCxnSpPr>
          <p:cNvPr id="9" name="Straight Connector 8"/>
          <p:cNvCxnSpPr/>
          <p:nvPr/>
        </p:nvCxnSpPr>
        <p:spPr>
          <a:xfrm flipV="1">
            <a:off x="1295400" y="18288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978408" y="22860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39990" y="2971800"/>
            <a:ext cx="65" cy="276999"/>
          </a:xfrm>
          <a:prstGeom prst="rect">
            <a:avLst/>
          </a:prstGeom>
          <a:noFill/>
        </p:spPr>
        <p:txBody>
          <a:bodyPr wrap="none" lIns="0" tIns="0" rIns="0" bIns="0" rtlCol="0">
            <a:spAutoFit/>
          </a:bodyPr>
          <a:lstStyle/>
          <a:p>
            <a:endParaRPr lang="en-US" dirty="0"/>
          </a:p>
        </p:txBody>
      </p:sp>
      <p:sp>
        <p:nvSpPr>
          <p:cNvPr id="13" name="Rectangle 12"/>
          <p:cNvSpPr/>
          <p:nvPr/>
        </p:nvSpPr>
        <p:spPr>
          <a:xfrm>
            <a:off x="76200" y="2209800"/>
            <a:ext cx="52931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sp>
        <p:nvSpPr>
          <p:cNvPr id="15" name="Rectangle 14"/>
          <p:cNvSpPr/>
          <p:nvPr/>
        </p:nvSpPr>
        <p:spPr>
          <a:xfrm>
            <a:off x="152400" y="5029200"/>
            <a:ext cx="529312" cy="923330"/>
          </a:xfrm>
          <a:prstGeom prst="rect">
            <a:avLst/>
          </a:prstGeom>
          <a:solidFill>
            <a:schemeClr val="bg1"/>
          </a:solid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cxnSp>
        <p:nvCxnSpPr>
          <p:cNvPr id="16" name="Straight Connector 15"/>
          <p:cNvCxnSpPr/>
          <p:nvPr/>
        </p:nvCxnSpPr>
        <p:spPr>
          <a:xfrm flipV="1">
            <a:off x="1447800" y="24384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610600" y="2590800"/>
            <a:ext cx="2940741" cy="461665"/>
          </a:xfrm>
          <a:prstGeom prst="rect">
            <a:avLst/>
          </a:prstGeom>
          <a:noFill/>
        </p:spPr>
        <p:txBody>
          <a:bodyPr wrap="none" rtlCol="0">
            <a:spAutoFit/>
          </a:bodyPr>
          <a:lstStyle/>
          <a:p>
            <a:r>
              <a:rPr lang="en-US" sz="2400" dirty="0"/>
              <a:t>2 extracted signatures</a:t>
            </a:r>
          </a:p>
        </p:txBody>
      </p:sp>
      <p:sp>
        <p:nvSpPr>
          <p:cNvPr id="18" name="TextBox 17"/>
          <p:cNvSpPr txBox="1"/>
          <p:nvPr/>
        </p:nvSpPr>
        <p:spPr>
          <a:xfrm>
            <a:off x="8610600" y="5181600"/>
            <a:ext cx="3386825" cy="461665"/>
          </a:xfrm>
          <a:prstGeom prst="rect">
            <a:avLst/>
          </a:prstGeom>
          <a:noFill/>
        </p:spPr>
        <p:txBody>
          <a:bodyPr wrap="none" rtlCol="0">
            <a:spAutoFit/>
          </a:bodyPr>
          <a:lstStyle/>
          <a:p>
            <a:r>
              <a:rPr lang="en-US" sz="2400" dirty="0"/>
              <a:t>1 ground-truth signature</a:t>
            </a:r>
          </a:p>
        </p:txBody>
      </p:sp>
    </p:spTree>
    <p:extLst>
      <p:ext uri="{BB962C8B-B14F-4D97-AF65-F5344CB8AC3E}">
        <p14:creationId xmlns:p14="http://schemas.microsoft.com/office/powerpoint/2010/main" val="3428201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67513A-EFE9-43DF-B476-1E031A176C10}"/>
              </a:ext>
            </a:extLst>
          </p:cNvPr>
          <p:cNvSpPr>
            <a:spLocks noGrp="1"/>
          </p:cNvSpPr>
          <p:nvPr>
            <p:ph type="title"/>
          </p:nvPr>
        </p:nvSpPr>
        <p:spPr>
          <a:xfrm>
            <a:off x="1739900" y="1166019"/>
            <a:ext cx="8420100" cy="4525962"/>
          </a:xfrm>
        </p:spPr>
        <p:txBody>
          <a:bodyPr/>
          <a:lstStyle/>
          <a:p>
            <a:r>
              <a:rPr lang="en-US" dirty="0"/>
              <a:t>Important unsolved problems in mutational signature analysis</a:t>
            </a:r>
          </a:p>
        </p:txBody>
      </p:sp>
      <p:sp>
        <p:nvSpPr>
          <p:cNvPr id="4" name="Slide Number Placeholder 3">
            <a:extLst>
              <a:ext uri="{FF2B5EF4-FFF2-40B4-BE49-F238E27FC236}">
                <a16:creationId xmlns:a16="http://schemas.microsoft.com/office/drawing/2014/main" id="{6CC19052-8474-4F74-B08A-73734EB01E76}"/>
              </a:ext>
            </a:extLst>
          </p:cNvPr>
          <p:cNvSpPr>
            <a:spLocks noGrp="1"/>
          </p:cNvSpPr>
          <p:nvPr>
            <p:ph type="sldNum" sz="quarter" idx="12"/>
          </p:nvPr>
        </p:nvSpPr>
        <p:spPr/>
        <p:txBody>
          <a:bodyPr/>
          <a:lstStyle/>
          <a:p>
            <a:pPr>
              <a:defRPr/>
            </a:pPr>
            <a:fld id="{FFFB4C55-9A55-45A0-A2A5-ECC3126D7CB8}" type="slidenum">
              <a:rPr lang="en-US" smtClean="0"/>
              <a:pPr>
                <a:defRPr/>
              </a:pPr>
              <a:t>51</a:t>
            </a:fld>
            <a:endParaRPr lang="en-US"/>
          </a:p>
        </p:txBody>
      </p:sp>
    </p:spTree>
    <p:extLst>
      <p:ext uri="{BB962C8B-B14F-4D97-AF65-F5344CB8AC3E}">
        <p14:creationId xmlns:p14="http://schemas.microsoft.com/office/powerpoint/2010/main" val="5709635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400" b="1" dirty="0"/>
              <a:t>“Extraction” / Discovery </a:t>
            </a:r>
            <a:r>
              <a:rPr lang="en-US" sz="2400" dirty="0"/>
              <a:t>Given a large number of spectra, what mutational signatures are present?  (I.e. mutational signatures are latent variables to be discovered.) And how many mutations are caused by each extracted signature in each spectrum? (</a:t>
            </a:r>
            <a:r>
              <a:rPr lang="en-US" sz="2400" b="1" dirty="0"/>
              <a:t>“Attribution”</a:t>
            </a:r>
            <a:r>
              <a:rPr lang="en-US" sz="2400" dirty="0"/>
              <a:t>)</a:t>
            </a:r>
          </a:p>
          <a:p>
            <a:r>
              <a:rPr lang="en-US" sz="2400" b="1" dirty="0"/>
              <a:t>“Attribution only” </a:t>
            </a:r>
            <a:r>
              <a:rPr lang="en-US" sz="2400" dirty="0"/>
              <a:t>Given </a:t>
            </a:r>
            <a:r>
              <a:rPr lang="en-US" sz="2400" b="1" dirty="0">
                <a:solidFill>
                  <a:srgbClr val="FF0000"/>
                </a:solidFill>
              </a:rPr>
              <a:t>known</a:t>
            </a:r>
            <a:r>
              <a:rPr lang="en-US" sz="2400" dirty="0"/>
              <a:t> mutational signatures and one or more spectra, how many mutations in each spectrum were caused by each signature?</a:t>
            </a:r>
          </a:p>
          <a:p>
            <a:r>
              <a:rPr lang="en-US" sz="2400" dirty="0"/>
              <a:t> </a:t>
            </a:r>
            <a:r>
              <a:rPr lang="en-US" sz="2400" b="1" dirty="0"/>
              <a:t>“Signature presence test” </a:t>
            </a:r>
            <a:r>
              <a:rPr lang="en-US" sz="2400" dirty="0"/>
              <a:t>Given known mutational signatures, what is the evidence that a signature of interest is present in a spectrum?</a:t>
            </a:r>
          </a:p>
          <a:p>
            <a:r>
              <a:rPr lang="en-US" sz="2400" b="1" dirty="0"/>
              <a:t>“Novel signature test” </a:t>
            </a:r>
            <a:r>
              <a:rPr lang="en-US" sz="2400" dirty="0"/>
              <a:t>Is a spectrum adequately explained by known signatures? I.e., does my spectrum, or a group of related spectra contain a novel signature?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52</a:t>
            </a:fld>
            <a:endParaRPr lang="en-US" dirty="0"/>
          </a:p>
        </p:txBody>
      </p:sp>
    </p:spTree>
    <p:extLst>
      <p:ext uri="{BB962C8B-B14F-4D97-AF65-F5344CB8AC3E}">
        <p14:creationId xmlns:p14="http://schemas.microsoft.com/office/powerpoint/2010/main" val="3794454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400" b="1" dirty="0"/>
              <a:t>“Extraction” / Discovery </a:t>
            </a:r>
            <a:r>
              <a:rPr lang="en-US" sz="2400" dirty="0"/>
              <a:t>Given a large number of spectra, what mutational signatures are present?  (I.e. mutational signatures are latent variables to be discovered.) And how many mutations are caused by each extracted signature in each spectrum? (</a:t>
            </a:r>
            <a:r>
              <a:rPr lang="en-US" sz="2400" b="1" dirty="0"/>
              <a:t>“Attribution”</a:t>
            </a:r>
            <a:r>
              <a:rPr lang="en-US" sz="2400" dirty="0"/>
              <a:t>)</a:t>
            </a:r>
          </a:p>
          <a:p>
            <a:r>
              <a:rPr lang="en-US" sz="2400" b="1" dirty="0"/>
              <a:t>“Attribution only” </a:t>
            </a:r>
            <a:r>
              <a:rPr lang="en-US" sz="2400" dirty="0"/>
              <a:t>Given </a:t>
            </a:r>
            <a:r>
              <a:rPr lang="en-US" sz="2400" b="1" dirty="0">
                <a:solidFill>
                  <a:srgbClr val="FF0000"/>
                </a:solidFill>
              </a:rPr>
              <a:t>known</a:t>
            </a:r>
            <a:r>
              <a:rPr lang="en-US" sz="2400" dirty="0"/>
              <a:t> mutational signatures and one or more spectra, how many mutations in each spectrum were caused by each signature?</a:t>
            </a:r>
          </a:p>
          <a:p>
            <a:r>
              <a:rPr lang="en-US" sz="2400" dirty="0"/>
              <a:t> </a:t>
            </a:r>
            <a:r>
              <a:rPr lang="en-US" sz="2400" b="1" dirty="0"/>
              <a:t>“Signature presence test” </a:t>
            </a:r>
            <a:r>
              <a:rPr lang="en-US" sz="2400" dirty="0"/>
              <a:t>Given known mutational signatures, what is the evidence that a signature of interest is present in a spectrum?</a:t>
            </a:r>
          </a:p>
          <a:p>
            <a:r>
              <a:rPr lang="en-US" sz="2400" b="1" dirty="0"/>
              <a:t>“Novel signature test” </a:t>
            </a:r>
            <a:r>
              <a:rPr lang="en-US" sz="2400" dirty="0"/>
              <a:t>Is a spectrum adequately explained by known signatures? I.e., does my spectrum, or a group of related spectra contain a novel signature?</a:t>
            </a:r>
          </a:p>
          <a:p>
            <a:pPr marL="0" indent="0">
              <a:buNone/>
            </a:pP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53</a:t>
            </a:fld>
            <a:endParaRPr lang="en-US" dirty="0"/>
          </a:p>
        </p:txBody>
      </p:sp>
      <p:sp>
        <p:nvSpPr>
          <p:cNvPr id="5" name="Rectangle 4">
            <a:extLst>
              <a:ext uri="{FF2B5EF4-FFF2-40B4-BE49-F238E27FC236}">
                <a16:creationId xmlns:a16="http://schemas.microsoft.com/office/drawing/2014/main" id="{1E56CDAE-055B-473A-B483-0A351CE449FD}"/>
              </a:ext>
            </a:extLst>
          </p:cNvPr>
          <p:cNvSpPr/>
          <p:nvPr/>
        </p:nvSpPr>
        <p:spPr>
          <a:xfrm>
            <a:off x="152400" y="1143000"/>
            <a:ext cx="11506200" cy="1524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2C1DB1-6119-4D47-81C0-51FA13B867D2}"/>
              </a:ext>
            </a:extLst>
          </p:cNvPr>
          <p:cNvSpPr/>
          <p:nvPr/>
        </p:nvSpPr>
        <p:spPr>
          <a:xfrm>
            <a:off x="76200" y="3581400"/>
            <a:ext cx="11506200" cy="2971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Arrow: Slight curve">
            <a:extLst>
              <a:ext uri="{FF2B5EF4-FFF2-40B4-BE49-F238E27FC236}">
                <a16:creationId xmlns:a16="http://schemas.microsoft.com/office/drawing/2014/main" id="{283276A2-3165-4F3F-BA46-929C5C9F8E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438400"/>
            <a:ext cx="914400" cy="914400"/>
          </a:xfrm>
          <a:prstGeom prst="rect">
            <a:avLst/>
          </a:prstGeom>
        </p:spPr>
      </p:pic>
    </p:spTree>
    <p:extLst>
      <p:ext uri="{BB962C8B-B14F-4D97-AF65-F5344CB8AC3E}">
        <p14:creationId xmlns:p14="http://schemas.microsoft.com/office/powerpoint/2010/main" val="3909228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General issues with attribution</a:t>
            </a:r>
          </a:p>
        </p:txBody>
      </p:sp>
      <p:sp>
        <p:nvSpPr>
          <p:cNvPr id="3" name="Content Placeholder 2"/>
          <p:cNvSpPr>
            <a:spLocks noGrp="1"/>
          </p:cNvSpPr>
          <p:nvPr>
            <p:ph idx="1"/>
          </p:nvPr>
        </p:nvSpPr>
        <p:spPr>
          <a:xfrm>
            <a:off x="609600" y="1371600"/>
            <a:ext cx="10972800" cy="4525963"/>
          </a:xfrm>
        </p:spPr>
        <p:txBody>
          <a:bodyPr/>
          <a:lstStyle/>
          <a:p>
            <a:r>
              <a:rPr lang="en-US" sz="2400" dirty="0"/>
              <a:t>Not studied very thoroughly</a:t>
            </a:r>
          </a:p>
          <a:p>
            <a:r>
              <a:rPr lang="en-US" sz="2400" dirty="0"/>
              <a:t>With enough signatures, adding more signatures almost always improves reconstructions</a:t>
            </a:r>
          </a:p>
          <a:p>
            <a:r>
              <a:rPr lang="en-US" sz="2400" dirty="0"/>
              <a:t>Issues of sparsity (tiny exposures to many signatures)</a:t>
            </a:r>
          </a:p>
          <a:p>
            <a:r>
              <a:rPr lang="en-US" sz="2400" dirty="0"/>
              <a:t>Issues of biological plausibility</a:t>
            </a:r>
          </a:p>
          <a:p>
            <a:r>
              <a:rPr lang="en-US" sz="2400" dirty="0"/>
              <a:t>Common examples:</a:t>
            </a:r>
          </a:p>
          <a:p>
            <a:pPr lvl="1"/>
            <a:r>
              <a:rPr lang="en-US" sz="2000" dirty="0"/>
              <a:t> ultraviolet signatures in tumors with no possibility of UV exposure</a:t>
            </a:r>
          </a:p>
          <a:p>
            <a:pPr lvl="1"/>
            <a:r>
              <a:rPr lang="en-US" sz="2000" dirty="0"/>
              <a:t>Single base substitution signatures of microsatellite instability in tumors that clearly do not have microsatellite instability</a:t>
            </a:r>
          </a:p>
          <a:p>
            <a:pPr lvl="1"/>
            <a:r>
              <a:rPr lang="en-US" sz="2000" dirty="0"/>
              <a:t>Signatures of defective polymerase epsilon proofreading (which generates very high numbers of mutations) with very low mutation counts (and no defect in the polymerase epsilon gene).</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54</a:t>
            </a:fld>
            <a:endParaRPr lang="en-US" dirty="0"/>
          </a:p>
        </p:txBody>
      </p:sp>
    </p:spTree>
    <p:extLst>
      <p:ext uri="{BB962C8B-B14F-4D97-AF65-F5344CB8AC3E}">
        <p14:creationId xmlns:p14="http://schemas.microsoft.com/office/powerpoint/2010/main" val="28598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91A17E-CF4A-42BD-8CE7-D25C86EDDA49}"/>
              </a:ext>
            </a:extLst>
          </p:cNvPr>
          <p:cNvSpPr>
            <a:spLocks noGrp="1"/>
          </p:cNvSpPr>
          <p:nvPr>
            <p:ph type="title"/>
          </p:nvPr>
        </p:nvSpPr>
        <p:spPr>
          <a:xfrm>
            <a:off x="304800" y="274638"/>
            <a:ext cx="4495800" cy="6126162"/>
          </a:xfrm>
        </p:spPr>
        <p:txBody>
          <a:bodyPr/>
          <a:lstStyle/>
          <a:p>
            <a:pPr algn="l"/>
            <a:r>
              <a:rPr lang="en-US" sz="2800" dirty="0"/>
              <a:t>Example: several lung cancers (squamous)</a:t>
            </a:r>
            <a:br>
              <a:rPr lang="en-US" sz="2800" dirty="0"/>
            </a:br>
            <a:br>
              <a:rPr lang="en-US" sz="2800" dirty="0"/>
            </a:br>
            <a:r>
              <a:rPr lang="en-US" sz="2800" dirty="0"/>
              <a:t>We simply optimized coefficients of each signature to minimize reconstruction error (45 signatures assigned)</a:t>
            </a:r>
            <a:br>
              <a:rPr lang="en-US" sz="2800" dirty="0"/>
            </a:br>
            <a:br>
              <a:rPr lang="en-US" sz="2800" dirty="0"/>
            </a:br>
            <a:r>
              <a:rPr lang="en-US" sz="2800" dirty="0"/>
              <a:t>Good reconstructions but bad models of reality</a:t>
            </a:r>
            <a:br>
              <a:rPr lang="en-US" sz="3200" dirty="0"/>
            </a:br>
            <a:br>
              <a:rPr lang="en-US" sz="3200" dirty="0"/>
            </a:br>
            <a:r>
              <a:rPr lang="en-US" sz="1800" dirty="0"/>
              <a:t>(Signatures from </a:t>
            </a:r>
            <a:r>
              <a:rPr lang="en-US" sz="1800" b="0" i="0" dirty="0">
                <a:solidFill>
                  <a:srgbClr val="222222"/>
                </a:solidFill>
                <a:effectLst/>
              </a:rPr>
              <a:t>Alexandrov, </a:t>
            </a:r>
            <a:r>
              <a:rPr lang="en-US" sz="1800" b="0" i="0" dirty="0" err="1">
                <a:solidFill>
                  <a:srgbClr val="222222"/>
                </a:solidFill>
                <a:effectLst/>
              </a:rPr>
              <a:t>L.B</a:t>
            </a:r>
            <a:r>
              <a:rPr lang="en-US" sz="1800" b="0" i="0" dirty="0">
                <a:solidFill>
                  <a:srgbClr val="222222"/>
                </a:solidFill>
                <a:effectLst/>
              </a:rPr>
              <a:t>., Kim, J., Haradhvala, N.J. </a:t>
            </a:r>
            <a:r>
              <a:rPr lang="en-US" sz="1800" b="0" i="1" dirty="0">
                <a:solidFill>
                  <a:srgbClr val="222222"/>
                </a:solidFill>
                <a:effectLst/>
              </a:rPr>
              <a:t>et al.</a:t>
            </a:r>
            <a:r>
              <a:rPr lang="en-US" sz="1800" b="0" i="0" dirty="0">
                <a:solidFill>
                  <a:srgbClr val="222222"/>
                </a:solidFill>
                <a:effectLst/>
              </a:rPr>
              <a:t> The repertoire of mutational signatures in human cancer. </a:t>
            </a:r>
            <a:r>
              <a:rPr lang="en-US" sz="1800" b="0" i="1" dirty="0">
                <a:solidFill>
                  <a:srgbClr val="222222"/>
                </a:solidFill>
                <a:effectLst/>
              </a:rPr>
              <a:t>Nature</a:t>
            </a:r>
            <a:r>
              <a:rPr lang="en-US" sz="1800" b="0" i="0" dirty="0">
                <a:solidFill>
                  <a:srgbClr val="222222"/>
                </a:solidFill>
                <a:effectLst/>
              </a:rPr>
              <a:t> </a:t>
            </a:r>
            <a:r>
              <a:rPr lang="en-US" sz="1800" b="1" i="0" dirty="0">
                <a:solidFill>
                  <a:srgbClr val="222222"/>
                </a:solidFill>
                <a:effectLst/>
              </a:rPr>
              <a:t>578, </a:t>
            </a:r>
            <a:r>
              <a:rPr lang="en-US" sz="1800" b="0" i="0" dirty="0">
                <a:solidFill>
                  <a:srgbClr val="222222"/>
                </a:solidFill>
                <a:effectLst/>
              </a:rPr>
              <a:t>94–101 (2020). https://doi.org/10.1038/s41586-020-1943-3</a:t>
            </a:r>
            <a:r>
              <a:rPr lang="en-US" sz="2000" b="0" i="0" dirty="0">
                <a:solidFill>
                  <a:srgbClr val="222222"/>
                </a:solidFill>
                <a:effectLst/>
              </a:rPr>
              <a:t>)</a:t>
            </a:r>
            <a:endParaRPr lang="en-US" sz="2000" dirty="0"/>
          </a:p>
        </p:txBody>
      </p:sp>
      <p:sp>
        <p:nvSpPr>
          <p:cNvPr id="4" name="Slide Number Placeholder 3">
            <a:extLst>
              <a:ext uri="{FF2B5EF4-FFF2-40B4-BE49-F238E27FC236}">
                <a16:creationId xmlns:a16="http://schemas.microsoft.com/office/drawing/2014/main" id="{3F49A467-9FE6-470E-9615-1020F02E2C13}"/>
              </a:ext>
            </a:extLst>
          </p:cNvPr>
          <p:cNvSpPr>
            <a:spLocks noGrp="1"/>
          </p:cNvSpPr>
          <p:nvPr>
            <p:ph type="sldNum" sz="quarter" idx="12"/>
          </p:nvPr>
        </p:nvSpPr>
        <p:spPr/>
        <p:txBody>
          <a:bodyPr/>
          <a:lstStyle/>
          <a:p>
            <a:pPr>
              <a:defRPr/>
            </a:pPr>
            <a:fld id="{FFFB4C55-9A55-45A0-A2A5-ECC3126D7CB8}" type="slidenum">
              <a:rPr lang="en-US" smtClean="0"/>
              <a:pPr>
                <a:defRPr/>
              </a:pPr>
              <a:t>55</a:t>
            </a:fld>
            <a:endParaRPr lang="en-US"/>
          </a:p>
        </p:txBody>
      </p:sp>
      <p:pic>
        <p:nvPicPr>
          <p:cNvPr id="7" name="Picture 6">
            <a:extLst>
              <a:ext uri="{FF2B5EF4-FFF2-40B4-BE49-F238E27FC236}">
                <a16:creationId xmlns:a16="http://schemas.microsoft.com/office/drawing/2014/main" id="{05C62AF9-9E7C-4982-BE4E-BEB6A31DA34C}"/>
              </a:ext>
            </a:extLst>
          </p:cNvPr>
          <p:cNvPicPr>
            <a:picLocks noChangeAspect="1"/>
          </p:cNvPicPr>
          <p:nvPr/>
        </p:nvPicPr>
        <p:blipFill rotWithShape="1">
          <a:blip r:embed="rId2"/>
          <a:srcRect l="24783" t="17455" r="4470" b="4364"/>
          <a:stretch/>
        </p:blipFill>
        <p:spPr>
          <a:xfrm>
            <a:off x="4953000" y="990600"/>
            <a:ext cx="6290929" cy="5410200"/>
          </a:xfrm>
          <a:prstGeom prst="rect">
            <a:avLst/>
          </a:prstGeom>
        </p:spPr>
      </p:pic>
      <p:cxnSp>
        <p:nvCxnSpPr>
          <p:cNvPr id="3" name="Straight Connector 2">
            <a:extLst>
              <a:ext uri="{FF2B5EF4-FFF2-40B4-BE49-F238E27FC236}">
                <a16:creationId xmlns:a16="http://schemas.microsoft.com/office/drawing/2014/main" id="{9DE02412-3610-4F11-A582-E10B29A118C3}"/>
              </a:ext>
            </a:extLst>
          </p:cNvPr>
          <p:cNvCxnSpPr/>
          <p:nvPr/>
        </p:nvCxnSpPr>
        <p:spPr>
          <a:xfrm>
            <a:off x="5791200"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48825B1-F372-449A-B251-CA5576B986D0}"/>
              </a:ext>
            </a:extLst>
          </p:cNvPr>
          <p:cNvCxnSpPr/>
          <p:nvPr/>
        </p:nvCxnSpPr>
        <p:spPr>
          <a:xfrm>
            <a:off x="6190488"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99DACE0-6BCA-4DE6-B290-DD58D5FF3DA3}"/>
              </a:ext>
            </a:extLst>
          </p:cNvPr>
          <p:cNvCxnSpPr/>
          <p:nvPr/>
        </p:nvCxnSpPr>
        <p:spPr>
          <a:xfrm>
            <a:off x="6629400"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7DEFE0-956C-4717-B8C9-9FF5338651D1}"/>
              </a:ext>
            </a:extLst>
          </p:cNvPr>
          <p:cNvSpPr txBox="1"/>
          <p:nvPr/>
        </p:nvSpPr>
        <p:spPr>
          <a:xfrm rot="16200000">
            <a:off x="5126210" y="448058"/>
            <a:ext cx="960648" cy="369332"/>
          </a:xfrm>
          <a:prstGeom prst="rect">
            <a:avLst/>
          </a:prstGeom>
          <a:noFill/>
        </p:spPr>
        <p:txBody>
          <a:bodyPr wrap="none" rtlCol="0">
            <a:spAutoFit/>
          </a:bodyPr>
          <a:lstStyle/>
          <a:p>
            <a:r>
              <a:rPr lang="en-US" dirty="0">
                <a:solidFill>
                  <a:schemeClr val="accent1">
                    <a:lumMod val="75000"/>
                  </a:schemeClr>
                </a:solidFill>
              </a:rPr>
              <a:t>Tumor 1</a:t>
            </a:r>
          </a:p>
        </p:txBody>
      </p:sp>
      <p:sp>
        <p:nvSpPr>
          <p:cNvPr id="11" name="TextBox 10">
            <a:extLst>
              <a:ext uri="{FF2B5EF4-FFF2-40B4-BE49-F238E27FC236}">
                <a16:creationId xmlns:a16="http://schemas.microsoft.com/office/drawing/2014/main" id="{A43E231F-B58C-4730-A71D-630A22BE00A9}"/>
              </a:ext>
            </a:extLst>
          </p:cNvPr>
          <p:cNvSpPr txBox="1"/>
          <p:nvPr/>
        </p:nvSpPr>
        <p:spPr>
          <a:xfrm rot="16200000">
            <a:off x="5495542" y="448058"/>
            <a:ext cx="960648" cy="369332"/>
          </a:xfrm>
          <a:prstGeom prst="rect">
            <a:avLst/>
          </a:prstGeom>
          <a:noFill/>
        </p:spPr>
        <p:txBody>
          <a:bodyPr wrap="none" rtlCol="0">
            <a:spAutoFit/>
          </a:bodyPr>
          <a:lstStyle/>
          <a:p>
            <a:r>
              <a:rPr lang="en-US" dirty="0">
                <a:solidFill>
                  <a:schemeClr val="accent1">
                    <a:lumMod val="75000"/>
                  </a:schemeClr>
                </a:solidFill>
              </a:rPr>
              <a:t>Tumor 2</a:t>
            </a:r>
          </a:p>
        </p:txBody>
      </p:sp>
      <p:sp>
        <p:nvSpPr>
          <p:cNvPr id="12" name="TextBox 11">
            <a:extLst>
              <a:ext uri="{FF2B5EF4-FFF2-40B4-BE49-F238E27FC236}">
                <a16:creationId xmlns:a16="http://schemas.microsoft.com/office/drawing/2014/main" id="{5FB473DF-6301-4850-AB6E-4BE14D1534B8}"/>
              </a:ext>
            </a:extLst>
          </p:cNvPr>
          <p:cNvSpPr txBox="1"/>
          <p:nvPr/>
        </p:nvSpPr>
        <p:spPr>
          <a:xfrm>
            <a:off x="6236573" y="228600"/>
            <a:ext cx="697627" cy="584775"/>
          </a:xfrm>
          <a:prstGeom prst="rect">
            <a:avLst/>
          </a:prstGeom>
          <a:noFill/>
        </p:spPr>
        <p:txBody>
          <a:bodyPr wrap="none" rtlCol="0">
            <a:spAutoFit/>
          </a:bodyPr>
          <a:lstStyle/>
          <a:p>
            <a:r>
              <a:rPr lang="en-US" sz="3200" b="1" dirty="0"/>
              <a:t>. . .</a:t>
            </a:r>
          </a:p>
        </p:txBody>
      </p:sp>
      <p:cxnSp>
        <p:nvCxnSpPr>
          <p:cNvPr id="13" name="Straight Connector 12">
            <a:extLst>
              <a:ext uri="{FF2B5EF4-FFF2-40B4-BE49-F238E27FC236}">
                <a16:creationId xmlns:a16="http://schemas.microsoft.com/office/drawing/2014/main" id="{39504192-5529-4E52-BA6F-8857F93F3BA9}"/>
              </a:ext>
            </a:extLst>
          </p:cNvPr>
          <p:cNvCxnSpPr/>
          <p:nvPr/>
        </p:nvCxnSpPr>
        <p:spPr>
          <a:xfrm>
            <a:off x="7050024"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1F20B-C30D-41C3-A607-7FBA35C3A5B5}"/>
              </a:ext>
            </a:extLst>
          </p:cNvPr>
          <p:cNvCxnSpPr/>
          <p:nvPr/>
        </p:nvCxnSpPr>
        <p:spPr>
          <a:xfrm>
            <a:off x="7479792"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A9A9A8-FCEE-4C7B-BDAC-81FBA998E499}"/>
              </a:ext>
            </a:extLst>
          </p:cNvPr>
          <p:cNvCxnSpPr/>
          <p:nvPr/>
        </p:nvCxnSpPr>
        <p:spPr>
          <a:xfrm>
            <a:off x="5330952"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0BBFF56-E08B-4EA7-AC0A-5413A26D77F8}"/>
              </a:ext>
            </a:extLst>
          </p:cNvPr>
          <p:cNvSpPr txBox="1"/>
          <p:nvPr/>
        </p:nvSpPr>
        <p:spPr>
          <a:xfrm>
            <a:off x="7162800" y="304800"/>
            <a:ext cx="3256854" cy="369332"/>
          </a:xfrm>
          <a:prstGeom prst="rect">
            <a:avLst/>
          </a:prstGeom>
          <a:noFill/>
        </p:spPr>
        <p:txBody>
          <a:bodyPr wrap="none" rtlCol="0">
            <a:spAutoFit/>
          </a:bodyPr>
          <a:lstStyle/>
          <a:p>
            <a:r>
              <a:rPr lang="en-US" dirty="0"/>
              <a:t>Black indicates signature present</a:t>
            </a:r>
          </a:p>
        </p:txBody>
      </p:sp>
      <p:sp>
        <p:nvSpPr>
          <p:cNvPr id="17" name="TextBox 16">
            <a:extLst>
              <a:ext uri="{FF2B5EF4-FFF2-40B4-BE49-F238E27FC236}">
                <a16:creationId xmlns:a16="http://schemas.microsoft.com/office/drawing/2014/main" id="{A828784C-3A26-4083-961C-7DB1FB72996E}"/>
              </a:ext>
            </a:extLst>
          </p:cNvPr>
          <p:cNvSpPr txBox="1"/>
          <p:nvPr/>
        </p:nvSpPr>
        <p:spPr>
          <a:xfrm rot="16200000">
            <a:off x="11077660" y="3324140"/>
            <a:ext cx="1074012" cy="369332"/>
          </a:xfrm>
          <a:prstGeom prst="rect">
            <a:avLst/>
          </a:prstGeom>
          <a:noFill/>
        </p:spPr>
        <p:txBody>
          <a:bodyPr wrap="none" rtlCol="0">
            <a:spAutoFit/>
          </a:bodyPr>
          <a:lstStyle/>
          <a:p>
            <a:r>
              <a:rPr lang="en-US" dirty="0"/>
              <a:t>Signature</a:t>
            </a:r>
          </a:p>
        </p:txBody>
      </p:sp>
    </p:spTree>
    <p:extLst>
      <p:ext uri="{BB962C8B-B14F-4D97-AF65-F5344CB8AC3E}">
        <p14:creationId xmlns:p14="http://schemas.microsoft.com/office/powerpoint/2010/main" val="3051522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4390-A377-45A0-A166-77A354004BAB}"/>
              </a:ext>
            </a:extLst>
          </p:cNvPr>
          <p:cNvSpPr>
            <a:spLocks noGrp="1"/>
          </p:cNvSpPr>
          <p:nvPr>
            <p:ph type="title"/>
          </p:nvPr>
        </p:nvSpPr>
        <p:spPr>
          <a:xfrm>
            <a:off x="609600" y="274638"/>
            <a:ext cx="8763000" cy="1143000"/>
          </a:xfrm>
        </p:spPr>
        <p:txBody>
          <a:bodyPr/>
          <a:lstStyle/>
          <a:p>
            <a:pPr algn="l"/>
            <a:r>
              <a:rPr lang="en-US" sz="2800" dirty="0"/>
              <a:t>Impose some sparsity by requiring minimum number of mutations (30 signatures assigned)</a:t>
            </a:r>
            <a:br>
              <a:rPr lang="en-US" sz="2800" dirty="0"/>
            </a:br>
            <a:r>
              <a:rPr lang="en-US" sz="2800" dirty="0"/>
              <a:t>Still a good reconstruction but  a bad model of reality</a:t>
            </a:r>
          </a:p>
        </p:txBody>
      </p:sp>
      <p:sp>
        <p:nvSpPr>
          <p:cNvPr id="4" name="Slide Number Placeholder 3">
            <a:extLst>
              <a:ext uri="{FF2B5EF4-FFF2-40B4-BE49-F238E27FC236}">
                <a16:creationId xmlns:a16="http://schemas.microsoft.com/office/drawing/2014/main" id="{698F8677-93F7-4E2B-8F4A-BC0559DDD211}"/>
              </a:ext>
            </a:extLst>
          </p:cNvPr>
          <p:cNvSpPr>
            <a:spLocks noGrp="1"/>
          </p:cNvSpPr>
          <p:nvPr>
            <p:ph type="sldNum" sz="quarter" idx="12"/>
          </p:nvPr>
        </p:nvSpPr>
        <p:spPr/>
        <p:txBody>
          <a:bodyPr/>
          <a:lstStyle/>
          <a:p>
            <a:pPr>
              <a:defRPr/>
            </a:pPr>
            <a:fld id="{FFFB4C55-9A55-45A0-A2A5-ECC3126D7CB8}" type="slidenum">
              <a:rPr lang="en-US" smtClean="0"/>
              <a:pPr>
                <a:defRPr/>
              </a:pPr>
              <a:t>56</a:t>
            </a:fld>
            <a:endParaRPr lang="en-US"/>
          </a:p>
        </p:txBody>
      </p:sp>
      <p:pic>
        <p:nvPicPr>
          <p:cNvPr id="6" name="Picture 5">
            <a:extLst>
              <a:ext uri="{FF2B5EF4-FFF2-40B4-BE49-F238E27FC236}">
                <a16:creationId xmlns:a16="http://schemas.microsoft.com/office/drawing/2014/main" id="{592E2DA6-A0CA-4113-978C-12335BF0A72A}"/>
              </a:ext>
            </a:extLst>
          </p:cNvPr>
          <p:cNvPicPr>
            <a:picLocks noChangeAspect="1"/>
          </p:cNvPicPr>
          <p:nvPr/>
        </p:nvPicPr>
        <p:blipFill rotWithShape="1">
          <a:blip r:embed="rId2"/>
          <a:srcRect l="4408" t="24713" r="1945" b="11650"/>
          <a:stretch/>
        </p:blipFill>
        <p:spPr>
          <a:xfrm>
            <a:off x="685800" y="1752600"/>
            <a:ext cx="9222052" cy="4876800"/>
          </a:xfrm>
          <a:prstGeom prst="rect">
            <a:avLst/>
          </a:prstGeom>
        </p:spPr>
      </p:pic>
      <p:sp>
        <p:nvSpPr>
          <p:cNvPr id="7" name="Rectangle 6">
            <a:extLst>
              <a:ext uri="{FF2B5EF4-FFF2-40B4-BE49-F238E27FC236}">
                <a16:creationId xmlns:a16="http://schemas.microsoft.com/office/drawing/2014/main" id="{27168712-CD3C-454F-B2BD-21596DA08844}"/>
              </a:ext>
            </a:extLst>
          </p:cNvPr>
          <p:cNvSpPr/>
          <p:nvPr/>
        </p:nvSpPr>
        <p:spPr>
          <a:xfrm>
            <a:off x="2209800" y="4572000"/>
            <a:ext cx="2286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 name="Rectangle 7">
            <a:extLst>
              <a:ext uri="{FF2B5EF4-FFF2-40B4-BE49-F238E27FC236}">
                <a16:creationId xmlns:a16="http://schemas.microsoft.com/office/drawing/2014/main" id="{B0A44DC5-AFDA-4372-8FC1-D6902C91EA40}"/>
              </a:ext>
            </a:extLst>
          </p:cNvPr>
          <p:cNvSpPr/>
          <p:nvPr/>
        </p:nvSpPr>
        <p:spPr>
          <a:xfrm>
            <a:off x="2209800" y="4114800"/>
            <a:ext cx="2286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 name="Rectangle 8">
            <a:extLst>
              <a:ext uri="{FF2B5EF4-FFF2-40B4-BE49-F238E27FC236}">
                <a16:creationId xmlns:a16="http://schemas.microsoft.com/office/drawing/2014/main" id="{77CDBA3D-D706-4000-B7C3-617D18416405}"/>
              </a:ext>
            </a:extLst>
          </p:cNvPr>
          <p:cNvSpPr/>
          <p:nvPr/>
        </p:nvSpPr>
        <p:spPr>
          <a:xfrm>
            <a:off x="2209800" y="3505200"/>
            <a:ext cx="2286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0" name="Rectangle 9">
            <a:extLst>
              <a:ext uri="{FF2B5EF4-FFF2-40B4-BE49-F238E27FC236}">
                <a16:creationId xmlns:a16="http://schemas.microsoft.com/office/drawing/2014/main" id="{023F813B-8E55-4E5F-925A-92409904EB18}"/>
              </a:ext>
            </a:extLst>
          </p:cNvPr>
          <p:cNvSpPr/>
          <p:nvPr/>
        </p:nvSpPr>
        <p:spPr>
          <a:xfrm>
            <a:off x="2209800" y="2895600"/>
            <a:ext cx="228600" cy="4775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1" name="Rectangle 10">
            <a:extLst>
              <a:ext uri="{FF2B5EF4-FFF2-40B4-BE49-F238E27FC236}">
                <a16:creationId xmlns:a16="http://schemas.microsoft.com/office/drawing/2014/main" id="{55287A3C-7481-4BE3-AE26-892E62D269DB}"/>
              </a:ext>
            </a:extLst>
          </p:cNvPr>
          <p:cNvSpPr/>
          <p:nvPr/>
        </p:nvSpPr>
        <p:spPr>
          <a:xfrm>
            <a:off x="2209800" y="2209800"/>
            <a:ext cx="2286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2" name="Rectangle 11">
            <a:extLst>
              <a:ext uri="{FF2B5EF4-FFF2-40B4-BE49-F238E27FC236}">
                <a16:creationId xmlns:a16="http://schemas.microsoft.com/office/drawing/2014/main" id="{0707FEC0-AC5A-4B90-823D-A61DB03AC890}"/>
              </a:ext>
            </a:extLst>
          </p:cNvPr>
          <p:cNvSpPr/>
          <p:nvPr/>
        </p:nvSpPr>
        <p:spPr>
          <a:xfrm>
            <a:off x="2209801" y="2466703"/>
            <a:ext cx="228600" cy="47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 name="TextBox 2">
            <a:extLst>
              <a:ext uri="{FF2B5EF4-FFF2-40B4-BE49-F238E27FC236}">
                <a16:creationId xmlns:a16="http://schemas.microsoft.com/office/drawing/2014/main" id="{1E5DDF53-74D1-4510-BB5C-3E172532D782}"/>
              </a:ext>
            </a:extLst>
          </p:cNvPr>
          <p:cNvSpPr txBox="1"/>
          <p:nvPr/>
        </p:nvSpPr>
        <p:spPr>
          <a:xfrm>
            <a:off x="8763000" y="3048000"/>
            <a:ext cx="821059" cy="400110"/>
          </a:xfrm>
          <a:prstGeom prst="rect">
            <a:avLst/>
          </a:prstGeom>
          <a:solidFill>
            <a:schemeClr val="bg1"/>
          </a:solidFill>
        </p:spPr>
        <p:txBody>
          <a:bodyPr wrap="none" rtlCol="0">
            <a:spAutoFit/>
          </a:bodyPr>
          <a:lstStyle/>
          <a:p>
            <a:r>
              <a:rPr lang="en-US" sz="2000" dirty="0" err="1">
                <a:solidFill>
                  <a:srgbClr val="253DCB"/>
                </a:solidFill>
              </a:rPr>
              <a:t>SBS50</a:t>
            </a:r>
            <a:endParaRPr lang="en-US" sz="2000" dirty="0">
              <a:solidFill>
                <a:srgbClr val="253DCB"/>
              </a:solidFill>
            </a:endParaRPr>
          </a:p>
        </p:txBody>
      </p:sp>
    </p:spTree>
    <p:extLst>
      <p:ext uri="{BB962C8B-B14F-4D97-AF65-F5344CB8AC3E}">
        <p14:creationId xmlns:p14="http://schemas.microsoft.com/office/powerpoint/2010/main" val="770028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C6CD-7499-4AF1-9F98-059679CDF29B}"/>
              </a:ext>
            </a:extLst>
          </p:cNvPr>
          <p:cNvSpPr>
            <a:spLocks noGrp="1"/>
          </p:cNvSpPr>
          <p:nvPr>
            <p:ph type="title"/>
          </p:nvPr>
        </p:nvSpPr>
        <p:spPr>
          <a:xfrm>
            <a:off x="609600" y="274638"/>
            <a:ext cx="3505200" cy="5135562"/>
          </a:xfrm>
        </p:spPr>
        <p:txBody>
          <a:bodyPr/>
          <a:lstStyle/>
          <a:p>
            <a:r>
              <a:rPr lang="en-US" sz="3600" dirty="0"/>
              <a:t>Considering only mutations found in lung cancer (squamous)</a:t>
            </a:r>
            <a:br>
              <a:rPr lang="en-US" sz="3600" dirty="0"/>
            </a:br>
            <a:br>
              <a:rPr lang="en-US" sz="3600" dirty="0"/>
            </a:br>
            <a:r>
              <a:rPr lang="en-US" sz="3600" dirty="0"/>
              <a:t>Much better</a:t>
            </a:r>
          </a:p>
        </p:txBody>
      </p:sp>
      <p:sp>
        <p:nvSpPr>
          <p:cNvPr id="3" name="Slide Number Placeholder 2">
            <a:extLst>
              <a:ext uri="{FF2B5EF4-FFF2-40B4-BE49-F238E27FC236}">
                <a16:creationId xmlns:a16="http://schemas.microsoft.com/office/drawing/2014/main" id="{63DE45E0-65FD-48D0-B036-069C15F5B71D}"/>
              </a:ext>
            </a:extLst>
          </p:cNvPr>
          <p:cNvSpPr>
            <a:spLocks noGrp="1"/>
          </p:cNvSpPr>
          <p:nvPr>
            <p:ph type="sldNum" sz="quarter" idx="12"/>
          </p:nvPr>
        </p:nvSpPr>
        <p:spPr/>
        <p:txBody>
          <a:bodyPr/>
          <a:lstStyle/>
          <a:p>
            <a:pPr>
              <a:defRPr/>
            </a:pPr>
            <a:fld id="{47EB465D-2B07-4782-9D38-CDF7B0E66DA7}" type="slidenum">
              <a:rPr lang="en-US" smtClean="0"/>
              <a:pPr>
                <a:defRPr/>
              </a:pPr>
              <a:t>57</a:t>
            </a:fld>
            <a:endParaRPr lang="en-US"/>
          </a:p>
        </p:txBody>
      </p:sp>
      <p:pic>
        <p:nvPicPr>
          <p:cNvPr id="5" name="Picture 4">
            <a:extLst>
              <a:ext uri="{FF2B5EF4-FFF2-40B4-BE49-F238E27FC236}">
                <a16:creationId xmlns:a16="http://schemas.microsoft.com/office/drawing/2014/main" id="{1716B84C-D054-4D09-9DA9-882123D2F75E}"/>
              </a:ext>
            </a:extLst>
          </p:cNvPr>
          <p:cNvPicPr>
            <a:picLocks noChangeAspect="1"/>
          </p:cNvPicPr>
          <p:nvPr/>
        </p:nvPicPr>
        <p:blipFill rotWithShape="1">
          <a:blip r:embed="rId2"/>
          <a:srcRect l="10062" t="31270" r="56015" b="6825"/>
          <a:stretch/>
        </p:blipFill>
        <p:spPr>
          <a:xfrm>
            <a:off x="6748975" y="76200"/>
            <a:ext cx="5366825" cy="6400800"/>
          </a:xfrm>
          <a:prstGeom prst="rect">
            <a:avLst/>
          </a:prstGeom>
        </p:spPr>
      </p:pic>
      <p:pic>
        <p:nvPicPr>
          <p:cNvPr id="6" name="Picture 5">
            <a:extLst>
              <a:ext uri="{FF2B5EF4-FFF2-40B4-BE49-F238E27FC236}">
                <a16:creationId xmlns:a16="http://schemas.microsoft.com/office/drawing/2014/main" id="{FED47586-3FA2-4F40-9AF0-1E2730B794AF}"/>
              </a:ext>
            </a:extLst>
          </p:cNvPr>
          <p:cNvPicPr>
            <a:picLocks noChangeAspect="1"/>
          </p:cNvPicPr>
          <p:nvPr/>
        </p:nvPicPr>
        <p:blipFill rotWithShape="1">
          <a:blip r:embed="rId2"/>
          <a:srcRect l="74690" t="31270" r="14521" b="31746"/>
          <a:stretch/>
        </p:blipFill>
        <p:spPr>
          <a:xfrm>
            <a:off x="5029200" y="1143000"/>
            <a:ext cx="1905001" cy="4267934"/>
          </a:xfrm>
          <a:prstGeom prst="rect">
            <a:avLst/>
          </a:prstGeom>
        </p:spPr>
      </p:pic>
    </p:spTree>
    <p:extLst>
      <p:ext uri="{BB962C8B-B14F-4D97-AF65-F5344CB8AC3E}">
        <p14:creationId xmlns:p14="http://schemas.microsoft.com/office/powerpoint/2010/main" val="34831703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C6CD-7499-4AF1-9F98-059679CDF29B}"/>
              </a:ext>
            </a:extLst>
          </p:cNvPr>
          <p:cNvSpPr>
            <a:spLocks noGrp="1"/>
          </p:cNvSpPr>
          <p:nvPr>
            <p:ph type="title"/>
          </p:nvPr>
        </p:nvSpPr>
        <p:spPr>
          <a:xfrm>
            <a:off x="609600" y="274638"/>
            <a:ext cx="3505200" cy="5135562"/>
          </a:xfrm>
        </p:spPr>
        <p:txBody>
          <a:bodyPr/>
          <a:lstStyle/>
          <a:p>
            <a:r>
              <a:rPr lang="en-US" sz="3600" dirty="0"/>
              <a:t>Considering only mutations found in lung cancer (squamous)</a:t>
            </a:r>
            <a:br>
              <a:rPr lang="en-US" sz="3600" dirty="0"/>
            </a:br>
            <a:br>
              <a:rPr lang="en-US" sz="3600" dirty="0"/>
            </a:br>
            <a:r>
              <a:rPr lang="en-US" sz="3600" dirty="0"/>
              <a:t>Much better</a:t>
            </a:r>
          </a:p>
        </p:txBody>
      </p:sp>
      <p:sp>
        <p:nvSpPr>
          <p:cNvPr id="3" name="Slide Number Placeholder 2">
            <a:extLst>
              <a:ext uri="{FF2B5EF4-FFF2-40B4-BE49-F238E27FC236}">
                <a16:creationId xmlns:a16="http://schemas.microsoft.com/office/drawing/2014/main" id="{63DE45E0-65FD-48D0-B036-069C15F5B71D}"/>
              </a:ext>
            </a:extLst>
          </p:cNvPr>
          <p:cNvSpPr>
            <a:spLocks noGrp="1"/>
          </p:cNvSpPr>
          <p:nvPr>
            <p:ph type="sldNum" sz="quarter" idx="12"/>
          </p:nvPr>
        </p:nvSpPr>
        <p:spPr/>
        <p:txBody>
          <a:bodyPr/>
          <a:lstStyle/>
          <a:p>
            <a:pPr>
              <a:defRPr/>
            </a:pPr>
            <a:fld id="{47EB465D-2B07-4782-9D38-CDF7B0E66DA7}" type="slidenum">
              <a:rPr lang="en-US" smtClean="0"/>
              <a:pPr>
                <a:defRPr/>
              </a:pPr>
              <a:t>58</a:t>
            </a:fld>
            <a:endParaRPr lang="en-US"/>
          </a:p>
        </p:txBody>
      </p:sp>
      <p:pic>
        <p:nvPicPr>
          <p:cNvPr id="5" name="Picture 4">
            <a:extLst>
              <a:ext uri="{FF2B5EF4-FFF2-40B4-BE49-F238E27FC236}">
                <a16:creationId xmlns:a16="http://schemas.microsoft.com/office/drawing/2014/main" id="{1716B84C-D054-4D09-9DA9-882123D2F75E}"/>
              </a:ext>
            </a:extLst>
          </p:cNvPr>
          <p:cNvPicPr>
            <a:picLocks noChangeAspect="1"/>
          </p:cNvPicPr>
          <p:nvPr/>
        </p:nvPicPr>
        <p:blipFill rotWithShape="1">
          <a:blip r:embed="rId2"/>
          <a:srcRect l="10062" t="31270" r="56015" b="6825"/>
          <a:stretch/>
        </p:blipFill>
        <p:spPr>
          <a:xfrm>
            <a:off x="6748975" y="76200"/>
            <a:ext cx="5366825" cy="6400800"/>
          </a:xfrm>
          <a:prstGeom prst="rect">
            <a:avLst/>
          </a:prstGeom>
        </p:spPr>
      </p:pic>
      <p:pic>
        <p:nvPicPr>
          <p:cNvPr id="6" name="Picture 5">
            <a:extLst>
              <a:ext uri="{FF2B5EF4-FFF2-40B4-BE49-F238E27FC236}">
                <a16:creationId xmlns:a16="http://schemas.microsoft.com/office/drawing/2014/main" id="{FED47586-3FA2-4F40-9AF0-1E2730B794AF}"/>
              </a:ext>
            </a:extLst>
          </p:cNvPr>
          <p:cNvPicPr>
            <a:picLocks noChangeAspect="1"/>
          </p:cNvPicPr>
          <p:nvPr/>
        </p:nvPicPr>
        <p:blipFill rotWithShape="1">
          <a:blip r:embed="rId2"/>
          <a:srcRect l="74690" t="31270" r="14521" b="31746"/>
          <a:stretch/>
        </p:blipFill>
        <p:spPr>
          <a:xfrm>
            <a:off x="5029200" y="1143000"/>
            <a:ext cx="1905001" cy="4267934"/>
          </a:xfrm>
          <a:prstGeom prst="rect">
            <a:avLst/>
          </a:prstGeom>
        </p:spPr>
      </p:pic>
      <p:sp>
        <p:nvSpPr>
          <p:cNvPr id="7" name="Rectangle 6">
            <a:extLst>
              <a:ext uri="{FF2B5EF4-FFF2-40B4-BE49-F238E27FC236}">
                <a16:creationId xmlns:a16="http://schemas.microsoft.com/office/drawing/2014/main" id="{C3252E99-2064-45F4-AFF6-5722F1625CB6}"/>
              </a:ext>
            </a:extLst>
          </p:cNvPr>
          <p:cNvSpPr/>
          <p:nvPr/>
        </p:nvSpPr>
        <p:spPr>
          <a:xfrm>
            <a:off x="5029200" y="1981200"/>
            <a:ext cx="1752600" cy="12192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DD113B67-4C38-4D9D-86FE-CFAB2374E010}"/>
              </a:ext>
            </a:extLst>
          </p:cNvPr>
          <p:cNvSpPr/>
          <p:nvPr/>
        </p:nvSpPr>
        <p:spPr>
          <a:xfrm rot="18363276">
            <a:off x="3273243" y="4137697"/>
            <a:ext cx="2096835"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8D5282F-2511-43A1-8234-F77DEFF57A2A}"/>
              </a:ext>
            </a:extLst>
          </p:cNvPr>
          <p:cNvSpPr txBox="1"/>
          <p:nvPr/>
        </p:nvSpPr>
        <p:spPr>
          <a:xfrm>
            <a:off x="1295400" y="5257800"/>
            <a:ext cx="4876800" cy="1077218"/>
          </a:xfrm>
          <a:prstGeom prst="rect">
            <a:avLst/>
          </a:prstGeom>
          <a:noFill/>
        </p:spPr>
        <p:txBody>
          <a:bodyPr wrap="square" rtlCol="0">
            <a:spAutoFit/>
          </a:bodyPr>
          <a:lstStyle/>
          <a:p>
            <a:pPr algn="ctr"/>
            <a:r>
              <a:rPr lang="en-US" sz="3200" dirty="0"/>
              <a:t>But these signatures are very rare in this cancer type</a:t>
            </a:r>
          </a:p>
        </p:txBody>
      </p:sp>
      <p:sp>
        <p:nvSpPr>
          <p:cNvPr id="9" name="Left Brace 8">
            <a:extLst>
              <a:ext uri="{FF2B5EF4-FFF2-40B4-BE49-F238E27FC236}">
                <a16:creationId xmlns:a16="http://schemas.microsoft.com/office/drawing/2014/main" id="{80C4A670-9F23-4AB8-A8B8-CC8A2A0E6FD3}"/>
              </a:ext>
            </a:extLst>
          </p:cNvPr>
          <p:cNvSpPr/>
          <p:nvPr/>
        </p:nvSpPr>
        <p:spPr>
          <a:xfrm>
            <a:off x="7924800" y="457200"/>
            <a:ext cx="426719" cy="914400"/>
          </a:xfrm>
          <a:prstGeom prst="lef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33166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400" b="1" dirty="0"/>
              <a:t>“Extraction” / Discovery </a:t>
            </a:r>
            <a:r>
              <a:rPr lang="en-US" sz="2400" dirty="0"/>
              <a:t>Given a large number of spectra, what mutational signatures are present?  (I.e. mutational signatures are latent variables to be discovered.) And how many mutations are caused by each extracted signature in each spectrum? (</a:t>
            </a:r>
            <a:r>
              <a:rPr lang="en-US" sz="2400" b="1" dirty="0"/>
              <a:t>“Attribution”</a:t>
            </a:r>
            <a:r>
              <a:rPr lang="en-US" sz="2400" dirty="0"/>
              <a:t>)</a:t>
            </a:r>
          </a:p>
          <a:p>
            <a:r>
              <a:rPr lang="en-US" sz="2400" b="1" dirty="0"/>
              <a:t>“Attribution only” </a:t>
            </a:r>
            <a:r>
              <a:rPr lang="en-US" sz="2400" dirty="0"/>
              <a:t>Given </a:t>
            </a:r>
            <a:r>
              <a:rPr lang="en-US" sz="2400" b="1" dirty="0">
                <a:solidFill>
                  <a:srgbClr val="FF0000"/>
                </a:solidFill>
              </a:rPr>
              <a:t>known</a:t>
            </a:r>
            <a:r>
              <a:rPr lang="en-US" sz="2400" dirty="0"/>
              <a:t> mutational signatures and one or more spectra, how many mutations in each spectrum were caused by each signature?</a:t>
            </a:r>
          </a:p>
          <a:p>
            <a:r>
              <a:rPr lang="en-US" sz="2400" dirty="0"/>
              <a:t> </a:t>
            </a:r>
            <a:r>
              <a:rPr lang="en-US" sz="2400" b="1" dirty="0"/>
              <a:t>“Signature presence test” </a:t>
            </a:r>
            <a:r>
              <a:rPr lang="en-US" sz="2400" dirty="0"/>
              <a:t>Given known mutational signatures, what is the evidence that a signature of interest is present in a spectrum?</a:t>
            </a:r>
          </a:p>
          <a:p>
            <a:r>
              <a:rPr lang="en-US" sz="2400" b="1" dirty="0"/>
              <a:t>“Novel signature test” </a:t>
            </a:r>
            <a:r>
              <a:rPr lang="en-US" sz="2400" dirty="0"/>
              <a:t>Is a spectrum adequately explained by known signatures? I.e., does my spectrum, or a group of related spectra contain a novel signature?</a:t>
            </a:r>
          </a:p>
          <a:p>
            <a:pPr marL="0" indent="0">
              <a:buNone/>
            </a:pP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59</a:t>
            </a:fld>
            <a:endParaRPr lang="en-US" dirty="0"/>
          </a:p>
        </p:txBody>
      </p:sp>
      <p:sp>
        <p:nvSpPr>
          <p:cNvPr id="5" name="Rectangle 4">
            <a:extLst>
              <a:ext uri="{FF2B5EF4-FFF2-40B4-BE49-F238E27FC236}">
                <a16:creationId xmlns:a16="http://schemas.microsoft.com/office/drawing/2014/main" id="{1E56CDAE-055B-473A-B483-0A351CE449FD}"/>
              </a:ext>
            </a:extLst>
          </p:cNvPr>
          <p:cNvSpPr/>
          <p:nvPr/>
        </p:nvSpPr>
        <p:spPr>
          <a:xfrm>
            <a:off x="152400" y="1143000"/>
            <a:ext cx="11506200" cy="2286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6" name="Rectangle 5">
            <a:extLst>
              <a:ext uri="{FF2B5EF4-FFF2-40B4-BE49-F238E27FC236}">
                <a16:creationId xmlns:a16="http://schemas.microsoft.com/office/drawing/2014/main" id="{0B2C1DB1-6119-4D47-81C0-51FA13B867D2}"/>
              </a:ext>
            </a:extLst>
          </p:cNvPr>
          <p:cNvSpPr/>
          <p:nvPr/>
        </p:nvSpPr>
        <p:spPr>
          <a:xfrm>
            <a:off x="76200" y="4267200"/>
            <a:ext cx="11506200" cy="2286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Arrow: Slight curve">
            <a:extLst>
              <a:ext uri="{FF2B5EF4-FFF2-40B4-BE49-F238E27FC236}">
                <a16:creationId xmlns:a16="http://schemas.microsoft.com/office/drawing/2014/main" id="{283276A2-3165-4F3F-BA46-929C5C9F8E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3276600"/>
            <a:ext cx="914400" cy="914400"/>
          </a:xfrm>
          <a:prstGeom prst="rect">
            <a:avLst/>
          </a:prstGeom>
        </p:spPr>
      </p:pic>
      <p:sp>
        <p:nvSpPr>
          <p:cNvPr id="8" name="Rectangle 7">
            <a:extLst>
              <a:ext uri="{FF2B5EF4-FFF2-40B4-BE49-F238E27FC236}">
                <a16:creationId xmlns:a16="http://schemas.microsoft.com/office/drawing/2014/main" id="{6446BCCA-CA33-4CB9-9151-7AFF164080CE}"/>
              </a:ext>
            </a:extLst>
          </p:cNvPr>
          <p:cNvSpPr/>
          <p:nvPr/>
        </p:nvSpPr>
        <p:spPr>
          <a:xfrm rot="19893608">
            <a:off x="4440703" y="1738299"/>
            <a:ext cx="3124200" cy="1200329"/>
          </a:xfrm>
          <a:prstGeom prst="rect">
            <a:avLst/>
          </a:prstGeom>
          <a:noFill/>
        </p:spPr>
        <p:txBody>
          <a:bodyPr wrap="square" lIns="91440" tIns="45720" rIns="91440" bIns="45720">
            <a:spAutoFit/>
          </a:bodyPr>
          <a:lstStyle/>
          <a:p>
            <a:pPr algn="ctr"/>
            <a:r>
              <a:rPr lang="en-US" sz="7200" b="1" cap="none" spc="0" dirty="0">
                <a:ln w="22225">
                  <a:solidFill>
                    <a:schemeClr val="accent2"/>
                  </a:solidFill>
                  <a:prstDash val="solid"/>
                </a:ln>
                <a:solidFill>
                  <a:schemeClr val="accent2">
                    <a:lumMod val="40000"/>
                    <a:lumOff val="60000"/>
                  </a:schemeClr>
                </a:solidFill>
                <a:effectLst/>
              </a:rPr>
              <a:t>Detour</a:t>
            </a:r>
          </a:p>
        </p:txBody>
      </p:sp>
    </p:spTree>
    <p:extLst>
      <p:ext uri="{BB962C8B-B14F-4D97-AF65-F5344CB8AC3E}">
        <p14:creationId xmlns:p14="http://schemas.microsoft.com/office/powerpoint/2010/main" val="82351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5.googleusercontent.com/0zb336Y-KFTONMjacQ4RuHapXswdy_GBl9huZiWn417jO-_OnSoe8txSyndE5qN3uNACatVsjItyksuRnRohAxQg9uVBCBWkRevSmt76C1KSxeMIwL_34ZwFF50a1t3TZsqsgOdh1Zc"/>
          <p:cNvPicPr>
            <a:picLocks noChangeAspect="1" noChangeArrowheads="1"/>
          </p:cNvPicPr>
          <p:nvPr/>
        </p:nvPicPr>
        <p:blipFill rotWithShape="1">
          <a:blip r:embed="rId2">
            <a:extLst>
              <a:ext uri="{28A0092B-C50C-407E-A947-70E740481C1C}">
                <a14:useLocalDpi xmlns:a14="http://schemas.microsoft.com/office/drawing/2010/main" val="0"/>
              </a:ext>
            </a:extLst>
          </a:blip>
          <a:srcRect l="13768" t="29256" r="36408" b="22770"/>
          <a:stretch/>
        </p:blipFill>
        <p:spPr bwMode="auto">
          <a:xfrm>
            <a:off x="0" y="1441686"/>
            <a:ext cx="4088313" cy="32311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8kmcKNifZOEHaKeB3ec3UdR6l9ZYo-epqSPLvD-s8hGIFSwP8zBA9-aW26cI9SfM8aWni7sEBCRV6OLxbdpdocpsxmFl7y5QXogDjUu4N7bHCKCPjEKbHXEX94QbeSSpouXSOTJvn8U"/>
          <p:cNvPicPr>
            <a:picLocks noChangeAspect="1" noChangeArrowheads="1"/>
          </p:cNvPicPr>
          <p:nvPr/>
        </p:nvPicPr>
        <p:blipFill rotWithShape="1">
          <a:blip r:embed="rId3">
            <a:extLst>
              <a:ext uri="{28A0092B-C50C-407E-A947-70E740481C1C}">
                <a14:useLocalDpi xmlns:a14="http://schemas.microsoft.com/office/drawing/2010/main" val="0"/>
              </a:ext>
            </a:extLst>
          </a:blip>
          <a:srcRect l="15748" t="16541" r="34601" b="15107"/>
          <a:stretch/>
        </p:blipFill>
        <p:spPr bwMode="auto">
          <a:xfrm>
            <a:off x="6184046" y="914400"/>
            <a:ext cx="4438443" cy="336050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lh4.googleusercontent.com/kaGjiongTydgFwKdc4noP_kUHoA3yIInVzhb9EjTYlMyss00Szbv4Z6Kx-E5VVL1hVKz07G7a9KfN1W7q1fvgBR4MYxiCY-idRYzRUzZMpDlZjnspn58AKh0q7W6DdfTFUcdfXNH2q4"/>
          <p:cNvPicPr>
            <a:picLocks noChangeAspect="1" noChangeArrowheads="1"/>
          </p:cNvPicPr>
          <p:nvPr/>
        </p:nvPicPr>
        <p:blipFill rotWithShape="1">
          <a:blip r:embed="rId4">
            <a:extLst>
              <a:ext uri="{28A0092B-C50C-407E-A947-70E740481C1C}">
                <a14:useLocalDpi xmlns:a14="http://schemas.microsoft.com/office/drawing/2010/main" val="0"/>
              </a:ext>
            </a:extLst>
          </a:blip>
          <a:srcRect l="23275" t="42716" r="55052" b="30267"/>
          <a:stretch/>
        </p:blipFill>
        <p:spPr bwMode="auto">
          <a:xfrm>
            <a:off x="4099848" y="3140758"/>
            <a:ext cx="3985948" cy="27266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27005" y="1247433"/>
            <a:ext cx="906017" cy="523220"/>
          </a:xfrm>
          <a:prstGeom prst="rect">
            <a:avLst/>
          </a:prstGeom>
          <a:noFill/>
        </p:spPr>
        <p:txBody>
          <a:bodyPr wrap="none" rtlCol="0">
            <a:spAutoFit/>
          </a:bodyPr>
          <a:lstStyle/>
          <a:p>
            <a:r>
              <a:rPr lang="en-US" sz="2800" dirty="0"/>
              <a:t>India</a:t>
            </a:r>
          </a:p>
        </p:txBody>
      </p:sp>
      <p:sp>
        <p:nvSpPr>
          <p:cNvPr id="11" name="TextBox 10"/>
          <p:cNvSpPr txBox="1"/>
          <p:nvPr/>
        </p:nvSpPr>
        <p:spPr>
          <a:xfrm>
            <a:off x="617892" y="1044497"/>
            <a:ext cx="1462901" cy="523220"/>
          </a:xfrm>
          <a:prstGeom prst="rect">
            <a:avLst/>
          </a:prstGeom>
          <a:noFill/>
        </p:spPr>
        <p:txBody>
          <a:bodyPr wrap="none" rtlCol="0">
            <a:spAutoFit/>
          </a:bodyPr>
          <a:lstStyle/>
          <a:p>
            <a:r>
              <a:rPr lang="en-US" sz="2800" dirty="0"/>
              <a:t>Romania</a:t>
            </a:r>
          </a:p>
        </p:txBody>
      </p:sp>
      <p:sp>
        <p:nvSpPr>
          <p:cNvPr id="12" name="TextBox 11"/>
          <p:cNvSpPr txBox="1"/>
          <p:nvPr/>
        </p:nvSpPr>
        <p:spPr>
          <a:xfrm>
            <a:off x="4724400" y="2667000"/>
            <a:ext cx="973985" cy="523220"/>
          </a:xfrm>
          <a:prstGeom prst="rect">
            <a:avLst/>
          </a:prstGeom>
          <a:noFill/>
        </p:spPr>
        <p:txBody>
          <a:bodyPr wrap="none" rtlCol="0">
            <a:spAutoFit/>
          </a:bodyPr>
          <a:lstStyle/>
          <a:p>
            <a:r>
              <a:rPr lang="en-US" sz="2800" dirty="0"/>
              <a:t>Brazil</a:t>
            </a:r>
          </a:p>
        </p:txBody>
      </p:sp>
      <p:sp>
        <p:nvSpPr>
          <p:cNvPr id="3" name="Right Arrow 2"/>
          <p:cNvSpPr/>
          <p:nvPr/>
        </p:nvSpPr>
        <p:spPr>
          <a:xfrm>
            <a:off x="3657600" y="5181600"/>
            <a:ext cx="873339"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pPr>
              <a:defRPr/>
            </a:pPr>
            <a:fld id="{47EB465D-2B07-4782-9D38-CDF7B0E66DA7}" type="slidenum">
              <a:rPr lang="en-US" smtClean="0"/>
              <a:pPr>
                <a:defRPr/>
              </a:pPr>
              <a:t>6</a:t>
            </a:fld>
            <a:endParaRPr lang="en-US"/>
          </a:p>
        </p:txBody>
      </p:sp>
      <p:sp>
        <p:nvSpPr>
          <p:cNvPr id="16" name="Title 1"/>
          <p:cNvSpPr>
            <a:spLocks noGrp="1"/>
          </p:cNvSpPr>
          <p:nvPr>
            <p:ph type="title"/>
          </p:nvPr>
        </p:nvSpPr>
        <p:spPr>
          <a:xfrm>
            <a:off x="457200" y="0"/>
            <a:ext cx="11125200" cy="990600"/>
          </a:xfrm>
        </p:spPr>
        <p:txBody>
          <a:bodyPr>
            <a:normAutofit/>
          </a:bodyPr>
          <a:lstStyle/>
          <a:p>
            <a:pPr algn="l"/>
            <a:r>
              <a:rPr lang="en-US" sz="3600" dirty="0"/>
              <a:t>Not just Chinese herbal medicine</a:t>
            </a:r>
          </a:p>
        </p:txBody>
      </p:sp>
      <p:sp>
        <p:nvSpPr>
          <p:cNvPr id="2" name="TextBox 1"/>
          <p:cNvSpPr txBox="1"/>
          <p:nvPr/>
        </p:nvSpPr>
        <p:spPr>
          <a:xfrm>
            <a:off x="7467600" y="5029200"/>
            <a:ext cx="3886200" cy="523220"/>
          </a:xfrm>
          <a:prstGeom prst="rect">
            <a:avLst/>
          </a:prstGeom>
          <a:noFill/>
        </p:spPr>
        <p:txBody>
          <a:bodyPr wrap="square" rtlCol="0">
            <a:spAutoFit/>
          </a:bodyPr>
          <a:lstStyle/>
          <a:p>
            <a:r>
              <a:rPr lang="en-US" sz="2800" i="1" dirty="0"/>
              <a:t>Aristolochia </a:t>
            </a:r>
            <a:r>
              <a:rPr lang="en-US" sz="2800" i="1" dirty="0" err="1"/>
              <a:t>cymbifera</a:t>
            </a:r>
            <a:endParaRPr lang="en-US" sz="2800" i="1" dirty="0"/>
          </a:p>
        </p:txBody>
      </p:sp>
      <p:sp>
        <p:nvSpPr>
          <p:cNvPr id="14" name="TextBox 13"/>
          <p:cNvSpPr txBox="1"/>
          <p:nvPr/>
        </p:nvSpPr>
        <p:spPr>
          <a:xfrm>
            <a:off x="8458200" y="2057400"/>
            <a:ext cx="3429000" cy="523220"/>
          </a:xfrm>
          <a:prstGeom prst="rect">
            <a:avLst/>
          </a:prstGeom>
          <a:solidFill>
            <a:schemeClr val="bg1"/>
          </a:solidFill>
        </p:spPr>
        <p:txBody>
          <a:bodyPr wrap="square" rtlCol="0">
            <a:spAutoFit/>
          </a:bodyPr>
          <a:lstStyle/>
          <a:p>
            <a:r>
              <a:rPr lang="en-US" sz="2800" i="1" dirty="0"/>
              <a:t>Aristolochia indica</a:t>
            </a:r>
          </a:p>
        </p:txBody>
      </p:sp>
      <p:sp>
        <p:nvSpPr>
          <p:cNvPr id="13" name="Right Arrow 12"/>
          <p:cNvSpPr/>
          <p:nvPr/>
        </p:nvSpPr>
        <p:spPr>
          <a:xfrm flipH="1">
            <a:off x="10296080" y="1774121"/>
            <a:ext cx="1482939" cy="331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2400" y="4648200"/>
            <a:ext cx="3581400" cy="523220"/>
          </a:xfrm>
          <a:prstGeom prst="rect">
            <a:avLst/>
          </a:prstGeom>
          <a:noFill/>
        </p:spPr>
        <p:txBody>
          <a:bodyPr wrap="square" rtlCol="0">
            <a:spAutoFit/>
          </a:bodyPr>
          <a:lstStyle/>
          <a:p>
            <a:r>
              <a:rPr lang="en-US" sz="2800" i="1" dirty="0"/>
              <a:t>Aristolochia </a:t>
            </a:r>
            <a:r>
              <a:rPr lang="en-US" sz="2800" i="1" dirty="0" err="1"/>
              <a:t>clematitis</a:t>
            </a:r>
            <a:endParaRPr lang="en-US" sz="2800" i="1" dirty="0"/>
          </a:p>
        </p:txBody>
      </p:sp>
      <p:sp>
        <p:nvSpPr>
          <p:cNvPr id="6" name="TextBox 5"/>
          <p:cNvSpPr txBox="1"/>
          <p:nvPr/>
        </p:nvSpPr>
        <p:spPr>
          <a:xfrm>
            <a:off x="228600" y="5105400"/>
            <a:ext cx="3352800" cy="646331"/>
          </a:xfrm>
          <a:prstGeom prst="rect">
            <a:avLst/>
          </a:prstGeom>
          <a:noFill/>
        </p:spPr>
        <p:txBody>
          <a:bodyPr wrap="square" rtlCol="0">
            <a:spAutoFit/>
          </a:bodyPr>
          <a:lstStyle/>
          <a:p>
            <a:r>
              <a:rPr lang="en-US" dirty="0"/>
              <a:t>Combats cancer, ulcers, prevents hair loss and hemorrhoids</a:t>
            </a:r>
          </a:p>
        </p:txBody>
      </p:sp>
    </p:spTree>
    <p:extLst>
      <p:ext uri="{BB962C8B-B14F-4D97-AF65-F5344CB8AC3E}">
        <p14:creationId xmlns:p14="http://schemas.microsoft.com/office/powerpoint/2010/main" val="23564181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3250590" y="463912"/>
            <a:ext cx="7915289" cy="4556187"/>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3244109" y="5771906"/>
            <a:ext cx="7915289" cy="622182"/>
          </a:xfrm>
          <a:prstGeom prst="rect">
            <a:avLst/>
          </a:prstGeom>
        </p:spPr>
      </p:pic>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60</a:t>
            </a:fld>
            <a:endParaRPr lang="en-US"/>
          </a:p>
        </p:txBody>
      </p:sp>
      <p:sp>
        <p:nvSpPr>
          <p:cNvPr id="8" name="Rectangle 7">
            <a:extLst>
              <a:ext uri="{FF2B5EF4-FFF2-40B4-BE49-F238E27FC236}">
                <a16:creationId xmlns:a16="http://schemas.microsoft.com/office/drawing/2014/main" id="{555BD3DA-4E35-4CEA-A56E-B98CE400884E}"/>
              </a:ext>
            </a:extLst>
          </p:cNvPr>
          <p:cNvSpPr/>
          <p:nvPr/>
        </p:nvSpPr>
        <p:spPr>
          <a:xfrm>
            <a:off x="3124200" y="1524000"/>
            <a:ext cx="8229600" cy="487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29817E3-5601-4CCC-8B18-A86D253E5AEF}"/>
              </a:ext>
            </a:extLst>
          </p:cNvPr>
          <p:cNvGrpSpPr/>
          <p:nvPr/>
        </p:nvGrpSpPr>
        <p:grpSpPr>
          <a:xfrm>
            <a:off x="1143000" y="1447800"/>
            <a:ext cx="9653393" cy="4154507"/>
            <a:chOff x="1143000" y="1447800"/>
            <a:chExt cx="9653393" cy="4154507"/>
          </a:xfrm>
        </p:grpSpPr>
        <p:sp>
          <p:nvSpPr>
            <p:cNvPr id="9" name="TextBox 8">
              <a:extLst>
                <a:ext uri="{FF2B5EF4-FFF2-40B4-BE49-F238E27FC236}">
                  <a16:creationId xmlns:a16="http://schemas.microsoft.com/office/drawing/2014/main" id="{972C0720-0E4C-4C12-9174-C62E1DADA96A}"/>
                </a:ext>
              </a:extLst>
            </p:cNvPr>
            <p:cNvSpPr txBox="1"/>
            <p:nvPr/>
          </p:nvSpPr>
          <p:spPr>
            <a:xfrm>
              <a:off x="1143000" y="4648200"/>
              <a:ext cx="9370194" cy="954107"/>
            </a:xfrm>
            <a:prstGeom prst="rect">
              <a:avLst/>
            </a:prstGeom>
            <a:noFill/>
          </p:spPr>
          <p:txBody>
            <a:bodyPr wrap="none" rtlCol="0">
              <a:spAutoFit/>
            </a:bodyPr>
            <a:lstStyle/>
            <a:p>
              <a:r>
                <a:rPr lang="en-US" sz="2800" dirty="0"/>
                <a:t>Example, motivated by our study of AA exposure in liver cancer</a:t>
              </a:r>
            </a:p>
            <a:p>
              <a:r>
                <a:rPr lang="en-US" sz="2800" dirty="0"/>
                <a:t>Was this tumour exposed to AA?</a:t>
              </a:r>
            </a:p>
          </p:txBody>
        </p:sp>
        <p:grpSp>
          <p:nvGrpSpPr>
            <p:cNvPr id="10" name="Group 9">
              <a:extLst>
                <a:ext uri="{FF2B5EF4-FFF2-40B4-BE49-F238E27FC236}">
                  <a16:creationId xmlns:a16="http://schemas.microsoft.com/office/drawing/2014/main" id="{B20DC8D9-E93A-4A1E-B673-60290A116A41}"/>
                </a:ext>
              </a:extLst>
            </p:cNvPr>
            <p:cNvGrpSpPr/>
            <p:nvPr/>
          </p:nvGrpSpPr>
          <p:grpSpPr>
            <a:xfrm>
              <a:off x="3124200" y="1447800"/>
              <a:ext cx="7672193" cy="2719201"/>
              <a:chOff x="4408579" y="1066800"/>
              <a:chExt cx="5562340" cy="1971421"/>
            </a:xfrm>
          </p:grpSpPr>
          <p:grpSp>
            <p:nvGrpSpPr>
              <p:cNvPr id="11" name="Group 10">
                <a:extLst>
                  <a:ext uri="{FF2B5EF4-FFF2-40B4-BE49-F238E27FC236}">
                    <a16:creationId xmlns:a16="http://schemas.microsoft.com/office/drawing/2014/main" id="{16B53FAA-011B-4C91-A350-B4194B0438D3}"/>
                  </a:ext>
                </a:extLst>
              </p:cNvPr>
              <p:cNvGrpSpPr/>
              <p:nvPr/>
            </p:nvGrpSpPr>
            <p:grpSpPr>
              <a:xfrm>
                <a:off x="4408579" y="1674495"/>
                <a:ext cx="5562340" cy="1363726"/>
                <a:chOff x="3457575" y="1903095"/>
                <a:chExt cx="5562340" cy="1363726"/>
              </a:xfrm>
            </p:grpSpPr>
            <p:pic>
              <p:nvPicPr>
                <p:cNvPr id="15" name="Picture 14">
                  <a:extLst>
                    <a:ext uri="{FF2B5EF4-FFF2-40B4-BE49-F238E27FC236}">
                      <a16:creationId xmlns:a16="http://schemas.microsoft.com/office/drawing/2014/main" id="{072901B4-7E06-44F8-BA35-C0920B2BBA2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435" r="49738" b="69676"/>
                <a:stretch/>
              </p:blipFill>
              <p:spPr>
                <a:xfrm>
                  <a:off x="3789045" y="2787015"/>
                  <a:ext cx="5230870" cy="479806"/>
                </a:xfrm>
                <a:prstGeom prst="rect">
                  <a:avLst/>
                </a:prstGeom>
              </p:spPr>
            </p:pic>
            <p:sp>
              <p:nvSpPr>
                <p:cNvPr id="16" name="TextBox 15">
                  <a:extLst>
                    <a:ext uri="{FF2B5EF4-FFF2-40B4-BE49-F238E27FC236}">
                      <a16:creationId xmlns:a16="http://schemas.microsoft.com/office/drawing/2014/main" id="{68B3F961-F401-49FB-A7F1-F6607BDDA424}"/>
                    </a:ext>
                  </a:extLst>
                </p:cNvPr>
                <p:cNvSpPr txBox="1"/>
                <p:nvPr/>
              </p:nvSpPr>
              <p:spPr>
                <a:xfrm>
                  <a:off x="3457575" y="1903095"/>
                  <a:ext cx="2930931" cy="400110"/>
                </a:xfrm>
                <a:prstGeom prst="rect">
                  <a:avLst/>
                </a:prstGeom>
                <a:solidFill>
                  <a:schemeClr val="bg1"/>
                </a:solidFill>
              </p:spPr>
              <p:txBody>
                <a:bodyPr wrap="none" rtlCol="0">
                  <a:spAutoFit/>
                </a:bodyPr>
                <a:lstStyle/>
                <a:p>
                  <a:r>
                    <a:rPr lang="en-US" sz="2000" dirty="0"/>
                    <a:t>Is</a:t>
                  </a:r>
                  <a:r>
                    <a:rPr lang="en-US" dirty="0"/>
                    <a:t> the AA signature </a:t>
                  </a:r>
                  <a:r>
                    <a:rPr lang="en-US" sz="2000" dirty="0"/>
                    <a:t>present?</a:t>
                  </a:r>
                  <a:endParaRPr lang="en-US" dirty="0"/>
                </a:p>
              </p:txBody>
            </p:sp>
          </p:grpSp>
          <p:grpSp>
            <p:nvGrpSpPr>
              <p:cNvPr id="12" name="Group 11">
                <a:extLst>
                  <a:ext uri="{FF2B5EF4-FFF2-40B4-BE49-F238E27FC236}">
                    <a16:creationId xmlns:a16="http://schemas.microsoft.com/office/drawing/2014/main" id="{33084E4C-FA67-4644-9A8B-FCCE81CE692E}"/>
                  </a:ext>
                </a:extLst>
              </p:cNvPr>
              <p:cNvGrpSpPr/>
              <p:nvPr/>
            </p:nvGrpSpPr>
            <p:grpSpPr>
              <a:xfrm>
                <a:off x="7336564" y="1066800"/>
                <a:ext cx="609600" cy="1295400"/>
                <a:chOff x="7336564" y="1066800"/>
                <a:chExt cx="609600" cy="1295400"/>
              </a:xfrm>
            </p:grpSpPr>
            <p:sp>
              <p:nvSpPr>
                <p:cNvPr id="13" name="Down Arrow 7">
                  <a:extLst>
                    <a:ext uri="{FF2B5EF4-FFF2-40B4-BE49-F238E27FC236}">
                      <a16:creationId xmlns:a16="http://schemas.microsoft.com/office/drawing/2014/main" id="{0437288F-66A1-4048-9488-3AB1A6C33793}"/>
                    </a:ext>
                  </a:extLst>
                </p:cNvPr>
                <p:cNvSpPr/>
                <p:nvPr/>
              </p:nvSpPr>
              <p:spPr>
                <a:xfrm flipV="1">
                  <a:off x="7336564" y="1066800"/>
                  <a:ext cx="609600" cy="1295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F893F4-2D6F-4076-B542-84A9CA490717}"/>
                    </a:ext>
                  </a:extLst>
                </p:cNvPr>
                <p:cNvSpPr/>
                <p:nvPr/>
              </p:nvSpPr>
              <p:spPr>
                <a:xfrm>
                  <a:off x="7391809" y="1398270"/>
                  <a:ext cx="505267"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grpSp>
        </p:grpSp>
      </p:grpSp>
    </p:spTree>
    <p:extLst>
      <p:ext uri="{BB962C8B-B14F-4D97-AF65-F5344CB8AC3E}">
        <p14:creationId xmlns:p14="http://schemas.microsoft.com/office/powerpoint/2010/main" val="32755528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C3E4CD-B262-4B64-A06C-42738EB8FF77}"/>
              </a:ext>
            </a:extLst>
          </p:cNvPr>
          <p:cNvGrpSpPr/>
          <p:nvPr/>
        </p:nvGrpSpPr>
        <p:grpSpPr>
          <a:xfrm>
            <a:off x="3244109" y="463912"/>
            <a:ext cx="7921770" cy="5930176"/>
            <a:chOff x="4478297" y="165824"/>
            <a:chExt cx="5791020" cy="4335113"/>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4483035" y="165824"/>
              <a:ext cx="5786282" cy="333069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4478297" y="4046106"/>
              <a:ext cx="5786282" cy="454831"/>
            </a:xfrm>
            <a:prstGeom prst="rect">
              <a:avLst/>
            </a:prstGeom>
          </p:spPr>
        </p:pic>
      </p:grpSp>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61</a:t>
            </a:fld>
            <a:endParaRPr lang="en-US"/>
          </a:p>
        </p:txBody>
      </p:sp>
      <p:sp>
        <p:nvSpPr>
          <p:cNvPr id="8" name="Rectangle 7">
            <a:extLst>
              <a:ext uri="{FF2B5EF4-FFF2-40B4-BE49-F238E27FC236}">
                <a16:creationId xmlns:a16="http://schemas.microsoft.com/office/drawing/2014/main" id="{555BD3DA-4E35-4CEA-A56E-B98CE400884E}"/>
              </a:ext>
            </a:extLst>
          </p:cNvPr>
          <p:cNvSpPr/>
          <p:nvPr/>
        </p:nvSpPr>
        <p:spPr>
          <a:xfrm>
            <a:off x="73152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-1040</a:t>
            </a:r>
          </a:p>
        </p:txBody>
      </p:sp>
      <p:sp>
        <p:nvSpPr>
          <p:cNvPr id="3" name="Rectangle 2">
            <a:extLst>
              <a:ext uri="{FF2B5EF4-FFF2-40B4-BE49-F238E27FC236}">
                <a16:creationId xmlns:a16="http://schemas.microsoft.com/office/drawing/2014/main" id="{84E269F7-001A-47FF-A5A2-DE373BDD58BA}"/>
              </a:ext>
            </a:extLst>
          </p:cNvPr>
          <p:cNvSpPr/>
          <p:nvPr/>
        </p:nvSpPr>
        <p:spPr>
          <a:xfrm>
            <a:off x="73914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without AA</a:t>
            </a:r>
          </a:p>
        </p:txBody>
      </p:sp>
      <p:sp>
        <p:nvSpPr>
          <p:cNvPr id="9" name="Rectangle 8">
            <a:extLst>
              <a:ext uri="{FF2B5EF4-FFF2-40B4-BE49-F238E27FC236}">
                <a16:creationId xmlns:a16="http://schemas.microsoft.com/office/drawing/2014/main" id="{C8BEB031-73A6-4359-AF6F-4A5357418567}"/>
              </a:ext>
            </a:extLst>
          </p:cNvPr>
          <p:cNvSpPr/>
          <p:nvPr/>
        </p:nvSpPr>
        <p:spPr>
          <a:xfrm>
            <a:off x="3124200" y="1600200"/>
            <a:ext cx="4114800" cy="495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3853168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C3E4CD-B262-4B64-A06C-42738EB8FF77}"/>
              </a:ext>
            </a:extLst>
          </p:cNvPr>
          <p:cNvGrpSpPr/>
          <p:nvPr/>
        </p:nvGrpSpPr>
        <p:grpSpPr>
          <a:xfrm>
            <a:off x="3244109" y="463912"/>
            <a:ext cx="7921770" cy="5930176"/>
            <a:chOff x="4478297" y="165824"/>
            <a:chExt cx="5791020" cy="4335113"/>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4483035" y="165824"/>
              <a:ext cx="5786282" cy="333069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4478297" y="4046106"/>
              <a:ext cx="5786282" cy="454831"/>
            </a:xfrm>
            <a:prstGeom prst="rect">
              <a:avLst/>
            </a:prstGeom>
          </p:spPr>
        </p:pic>
      </p:grpSp>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62</a:t>
            </a:fld>
            <a:endParaRPr lang="en-US"/>
          </a:p>
        </p:txBody>
      </p:sp>
      <p:sp>
        <p:nvSpPr>
          <p:cNvPr id="8" name="Rectangle 7">
            <a:extLst>
              <a:ext uri="{FF2B5EF4-FFF2-40B4-BE49-F238E27FC236}">
                <a16:creationId xmlns:a16="http://schemas.microsoft.com/office/drawing/2014/main" id="{CA4EDFC0-6B6E-4098-A3D5-CE7C402604B9}"/>
              </a:ext>
            </a:extLst>
          </p:cNvPr>
          <p:cNvSpPr/>
          <p:nvPr/>
        </p:nvSpPr>
        <p:spPr>
          <a:xfrm>
            <a:off x="73152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-1040</a:t>
            </a:r>
          </a:p>
        </p:txBody>
      </p:sp>
      <p:sp>
        <p:nvSpPr>
          <p:cNvPr id="9" name="Rectangle 8">
            <a:extLst>
              <a:ext uri="{FF2B5EF4-FFF2-40B4-BE49-F238E27FC236}">
                <a16:creationId xmlns:a16="http://schemas.microsoft.com/office/drawing/2014/main" id="{D40FB1A5-0D8E-43E6-977E-659A2B0385BF}"/>
              </a:ext>
            </a:extLst>
          </p:cNvPr>
          <p:cNvSpPr/>
          <p:nvPr/>
        </p:nvSpPr>
        <p:spPr>
          <a:xfrm>
            <a:off x="73914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without AA</a:t>
            </a:r>
          </a:p>
        </p:txBody>
      </p:sp>
      <p:sp>
        <p:nvSpPr>
          <p:cNvPr id="10" name="Rectangle 9">
            <a:extLst>
              <a:ext uri="{FF2B5EF4-FFF2-40B4-BE49-F238E27FC236}">
                <a16:creationId xmlns:a16="http://schemas.microsoft.com/office/drawing/2014/main" id="{A75C9CC1-2E35-4F4C-A0FE-EB33189EEAEB}"/>
              </a:ext>
            </a:extLst>
          </p:cNvPr>
          <p:cNvSpPr/>
          <p:nvPr/>
        </p:nvSpPr>
        <p:spPr>
          <a:xfrm>
            <a:off x="30480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-1021</a:t>
            </a:r>
          </a:p>
        </p:txBody>
      </p:sp>
      <p:sp>
        <p:nvSpPr>
          <p:cNvPr id="12" name="Rectangle 11">
            <a:extLst>
              <a:ext uri="{FF2B5EF4-FFF2-40B4-BE49-F238E27FC236}">
                <a16:creationId xmlns:a16="http://schemas.microsoft.com/office/drawing/2014/main" id="{454F26F0-36FF-4A6E-94C2-52546A7D6D23}"/>
              </a:ext>
            </a:extLst>
          </p:cNvPr>
          <p:cNvSpPr/>
          <p:nvPr/>
        </p:nvSpPr>
        <p:spPr>
          <a:xfrm>
            <a:off x="33528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a:t>
            </a:r>
            <a:r>
              <a:rPr lang="en-US" sz="2000" b="1" i="1" dirty="0">
                <a:solidFill>
                  <a:schemeClr val="tx1"/>
                </a:solidFill>
              </a:rPr>
              <a:t>WITH</a:t>
            </a:r>
            <a:r>
              <a:rPr lang="en-US" sz="2000" i="1" dirty="0">
                <a:solidFill>
                  <a:schemeClr val="tx1"/>
                </a:solidFill>
              </a:rPr>
              <a:t> </a:t>
            </a:r>
            <a:r>
              <a:rPr lang="en-US" dirty="0">
                <a:solidFill>
                  <a:schemeClr val="tx1"/>
                </a:solidFill>
              </a:rPr>
              <a:t>AA</a:t>
            </a:r>
          </a:p>
        </p:txBody>
      </p:sp>
    </p:spTree>
    <p:extLst>
      <p:ext uri="{BB962C8B-B14F-4D97-AF65-F5344CB8AC3E}">
        <p14:creationId xmlns:p14="http://schemas.microsoft.com/office/powerpoint/2010/main" val="2568609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C3E4CD-B262-4B64-A06C-42738EB8FF77}"/>
              </a:ext>
            </a:extLst>
          </p:cNvPr>
          <p:cNvGrpSpPr/>
          <p:nvPr/>
        </p:nvGrpSpPr>
        <p:grpSpPr>
          <a:xfrm>
            <a:off x="3244109" y="463912"/>
            <a:ext cx="7921770" cy="5930176"/>
            <a:chOff x="4478297" y="165824"/>
            <a:chExt cx="5791020" cy="4335113"/>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4483035" y="165824"/>
              <a:ext cx="5786282" cy="333069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4478297" y="4046106"/>
              <a:ext cx="5786282" cy="454831"/>
            </a:xfrm>
            <a:prstGeom prst="rect">
              <a:avLst/>
            </a:prstGeom>
          </p:spPr>
        </p:pic>
      </p:grpSp>
      <p:sp>
        <p:nvSpPr>
          <p:cNvPr id="3" name="TextBox 2"/>
          <p:cNvSpPr txBox="1"/>
          <p:nvPr/>
        </p:nvSpPr>
        <p:spPr>
          <a:xfrm>
            <a:off x="304801" y="2141884"/>
            <a:ext cx="2789053" cy="4011355"/>
          </a:xfrm>
          <a:prstGeom prst="rect">
            <a:avLst/>
          </a:prstGeom>
          <a:noFill/>
        </p:spPr>
        <p:txBody>
          <a:bodyPr wrap="square" rtlCol="0">
            <a:spAutoFit/>
          </a:bodyPr>
          <a:lstStyle/>
          <a:p>
            <a:r>
              <a:rPr lang="en-US" sz="3600" dirty="0"/>
              <a:t>Likelihood ratio test </a:t>
            </a:r>
          </a:p>
          <a:p>
            <a:r>
              <a:rPr lang="en-US" sz="3600" dirty="0"/>
              <a:t>p &lt; 10</a:t>
            </a:r>
            <a:r>
              <a:rPr lang="en-US" sz="4400" baseline="30000" dirty="0"/>
              <a:t>-9</a:t>
            </a:r>
          </a:p>
          <a:p>
            <a:endParaRPr lang="en-US" sz="4400" baseline="30000" dirty="0"/>
          </a:p>
          <a:p>
            <a:r>
              <a:rPr lang="en-US" sz="4400" baseline="30000" dirty="0"/>
              <a:t>Note that we have added a statistical concept</a:t>
            </a:r>
            <a:r>
              <a:rPr lang="en-US" sz="3600" baseline="30000" dirty="0"/>
              <a:t> </a:t>
            </a:r>
            <a:endParaRPr lang="en-US" sz="4400" baseline="30000" dirty="0"/>
          </a:p>
        </p:txBody>
      </p:sp>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63</a:t>
            </a:fld>
            <a:endParaRPr lang="en-US"/>
          </a:p>
        </p:txBody>
      </p:sp>
      <p:sp>
        <p:nvSpPr>
          <p:cNvPr id="8" name="Rectangle 7">
            <a:extLst>
              <a:ext uri="{FF2B5EF4-FFF2-40B4-BE49-F238E27FC236}">
                <a16:creationId xmlns:a16="http://schemas.microsoft.com/office/drawing/2014/main" id="{7A311670-C629-475E-8E97-E2FAA08681C0}"/>
              </a:ext>
            </a:extLst>
          </p:cNvPr>
          <p:cNvSpPr/>
          <p:nvPr/>
        </p:nvSpPr>
        <p:spPr>
          <a:xfrm>
            <a:off x="73152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-1040</a:t>
            </a:r>
          </a:p>
        </p:txBody>
      </p:sp>
      <p:sp>
        <p:nvSpPr>
          <p:cNvPr id="9" name="Rectangle 8">
            <a:extLst>
              <a:ext uri="{FF2B5EF4-FFF2-40B4-BE49-F238E27FC236}">
                <a16:creationId xmlns:a16="http://schemas.microsoft.com/office/drawing/2014/main" id="{0D22C0A2-42DF-462A-A5C1-0A064A9DEAD4}"/>
              </a:ext>
            </a:extLst>
          </p:cNvPr>
          <p:cNvSpPr/>
          <p:nvPr/>
        </p:nvSpPr>
        <p:spPr>
          <a:xfrm>
            <a:off x="73914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without AA</a:t>
            </a:r>
          </a:p>
        </p:txBody>
      </p:sp>
      <p:sp>
        <p:nvSpPr>
          <p:cNvPr id="10" name="Rectangle 9">
            <a:extLst>
              <a:ext uri="{FF2B5EF4-FFF2-40B4-BE49-F238E27FC236}">
                <a16:creationId xmlns:a16="http://schemas.microsoft.com/office/drawing/2014/main" id="{E733262B-687E-4A1F-9738-DC41014EA331}"/>
              </a:ext>
            </a:extLst>
          </p:cNvPr>
          <p:cNvSpPr/>
          <p:nvPr/>
        </p:nvSpPr>
        <p:spPr>
          <a:xfrm>
            <a:off x="30480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-1021</a:t>
            </a:r>
          </a:p>
        </p:txBody>
      </p:sp>
      <p:sp>
        <p:nvSpPr>
          <p:cNvPr id="11" name="Rectangle 10">
            <a:extLst>
              <a:ext uri="{FF2B5EF4-FFF2-40B4-BE49-F238E27FC236}">
                <a16:creationId xmlns:a16="http://schemas.microsoft.com/office/drawing/2014/main" id="{5524A391-205E-41FF-AB5C-23A1F294ED7A}"/>
              </a:ext>
            </a:extLst>
          </p:cNvPr>
          <p:cNvSpPr/>
          <p:nvPr/>
        </p:nvSpPr>
        <p:spPr>
          <a:xfrm>
            <a:off x="33528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a:t>
            </a:r>
            <a:r>
              <a:rPr lang="en-US" sz="2000" b="1" i="1" dirty="0">
                <a:solidFill>
                  <a:schemeClr val="tx1"/>
                </a:solidFill>
              </a:rPr>
              <a:t>WITH</a:t>
            </a:r>
            <a:r>
              <a:rPr lang="en-US" sz="2000" i="1" dirty="0">
                <a:solidFill>
                  <a:schemeClr val="tx1"/>
                </a:solidFill>
              </a:rPr>
              <a:t> </a:t>
            </a:r>
            <a:r>
              <a:rPr lang="en-US" dirty="0">
                <a:solidFill>
                  <a:schemeClr val="tx1"/>
                </a:solidFill>
              </a:rPr>
              <a:t>AA</a:t>
            </a:r>
          </a:p>
        </p:txBody>
      </p:sp>
    </p:spTree>
    <p:extLst>
      <p:ext uri="{BB962C8B-B14F-4D97-AF65-F5344CB8AC3E}">
        <p14:creationId xmlns:p14="http://schemas.microsoft.com/office/powerpoint/2010/main" val="33122717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4BD7AE-7C06-4682-BEF2-E277D5D85285}"/>
              </a:ext>
            </a:extLst>
          </p:cNvPr>
          <p:cNvSpPr>
            <a:spLocks noGrp="1"/>
          </p:cNvSpPr>
          <p:nvPr>
            <p:ph type="title"/>
          </p:nvPr>
        </p:nvSpPr>
        <p:spPr>
          <a:xfrm>
            <a:off x="609600" y="1066800"/>
            <a:ext cx="10972800" cy="3657600"/>
          </a:xfrm>
        </p:spPr>
        <p:txBody>
          <a:bodyPr/>
          <a:lstStyle/>
          <a:p>
            <a:r>
              <a:rPr lang="en-US" sz="4000" dirty="0"/>
              <a:t>We reject the null hypothesis that the reconstruction of the spectrum without the AA signature is as good as the reconstruction with the AA signature</a:t>
            </a:r>
          </a:p>
        </p:txBody>
      </p:sp>
      <p:sp>
        <p:nvSpPr>
          <p:cNvPr id="2" name="Slide Number Placeholder 1">
            <a:extLst>
              <a:ext uri="{FF2B5EF4-FFF2-40B4-BE49-F238E27FC236}">
                <a16:creationId xmlns:a16="http://schemas.microsoft.com/office/drawing/2014/main" id="{09EE7295-0952-4D2F-90E9-DC3D5F17F420}"/>
              </a:ext>
            </a:extLst>
          </p:cNvPr>
          <p:cNvSpPr>
            <a:spLocks noGrp="1"/>
          </p:cNvSpPr>
          <p:nvPr>
            <p:ph type="sldNum" sz="quarter" idx="12"/>
          </p:nvPr>
        </p:nvSpPr>
        <p:spPr/>
        <p:txBody>
          <a:bodyPr/>
          <a:lstStyle/>
          <a:p>
            <a:pPr>
              <a:defRPr/>
            </a:pPr>
            <a:fld id="{5B7F0F32-E763-409B-A0CB-46F9931D5A6C}" type="slidenum">
              <a:rPr lang="en-US" smtClean="0"/>
              <a:pPr>
                <a:defRPr/>
              </a:pPr>
              <a:t>64</a:t>
            </a:fld>
            <a:endParaRPr lang="en-US"/>
          </a:p>
        </p:txBody>
      </p:sp>
    </p:spTree>
    <p:extLst>
      <p:ext uri="{BB962C8B-B14F-4D97-AF65-F5344CB8AC3E}">
        <p14:creationId xmlns:p14="http://schemas.microsoft.com/office/powerpoint/2010/main" val="35120513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42D6A-A844-4626-8E48-A61CFE2170E6}"/>
              </a:ext>
            </a:extLst>
          </p:cNvPr>
          <p:cNvSpPr>
            <a:spLocks noGrp="1"/>
          </p:cNvSpPr>
          <p:nvPr>
            <p:ph type="title"/>
          </p:nvPr>
        </p:nvSpPr>
        <p:spPr>
          <a:xfrm>
            <a:off x="533400" y="1143000"/>
            <a:ext cx="10972800" cy="4297362"/>
          </a:xfrm>
        </p:spPr>
        <p:txBody>
          <a:bodyPr/>
          <a:lstStyle/>
          <a:p>
            <a:r>
              <a:rPr lang="en-SG" dirty="0"/>
              <a:t>Can extend the signature presence test to sets of signatures</a:t>
            </a:r>
            <a:br>
              <a:rPr lang="en-SG" dirty="0"/>
            </a:br>
            <a:br>
              <a:rPr lang="en-SG" dirty="0"/>
            </a:br>
            <a:r>
              <a:rPr lang="en-SG" dirty="0"/>
              <a:t>“Is this </a:t>
            </a:r>
            <a:r>
              <a:rPr lang="en-SG" b="1" i="1" dirty="0"/>
              <a:t>set</a:t>
            </a:r>
            <a:r>
              <a:rPr lang="en-SG" dirty="0"/>
              <a:t> of signatures needed to plausibly account for this spectrum?”</a:t>
            </a:r>
          </a:p>
        </p:txBody>
      </p:sp>
      <p:sp>
        <p:nvSpPr>
          <p:cNvPr id="2" name="Slide Number Placeholder 1">
            <a:extLst>
              <a:ext uri="{FF2B5EF4-FFF2-40B4-BE49-F238E27FC236}">
                <a16:creationId xmlns:a16="http://schemas.microsoft.com/office/drawing/2014/main" id="{23CCA9E2-9FC1-4CBF-BD8B-96BA0D92B7FE}"/>
              </a:ext>
            </a:extLst>
          </p:cNvPr>
          <p:cNvSpPr>
            <a:spLocks noGrp="1"/>
          </p:cNvSpPr>
          <p:nvPr>
            <p:ph type="sldNum" sz="quarter" idx="12"/>
          </p:nvPr>
        </p:nvSpPr>
        <p:spPr/>
        <p:txBody>
          <a:bodyPr/>
          <a:lstStyle/>
          <a:p>
            <a:pPr>
              <a:defRPr/>
            </a:pPr>
            <a:fld id="{5B7F0F32-E763-409B-A0CB-46F9931D5A6C}" type="slidenum">
              <a:rPr lang="en-US" smtClean="0"/>
              <a:pPr>
                <a:defRPr/>
              </a:pPr>
              <a:t>65</a:t>
            </a:fld>
            <a:endParaRPr lang="en-US"/>
          </a:p>
        </p:txBody>
      </p:sp>
    </p:spTree>
    <p:extLst>
      <p:ext uri="{BB962C8B-B14F-4D97-AF65-F5344CB8AC3E}">
        <p14:creationId xmlns:p14="http://schemas.microsoft.com/office/powerpoint/2010/main" val="13213265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42D6A-A844-4626-8E48-A61CFE2170E6}"/>
              </a:ext>
            </a:extLst>
          </p:cNvPr>
          <p:cNvSpPr>
            <a:spLocks noGrp="1"/>
          </p:cNvSpPr>
          <p:nvPr>
            <p:ph type="title"/>
          </p:nvPr>
        </p:nvSpPr>
        <p:spPr>
          <a:xfrm>
            <a:off x="533400" y="1676400"/>
            <a:ext cx="10972800" cy="3657600"/>
          </a:xfrm>
        </p:spPr>
        <p:txBody>
          <a:bodyPr/>
          <a:lstStyle/>
          <a:p>
            <a:r>
              <a:rPr lang="en-SG" dirty="0"/>
              <a:t>This means we can find all subsets of signatures that </a:t>
            </a:r>
            <a:r>
              <a:rPr lang="en-SG" b="1" dirty="0"/>
              <a:t>can</a:t>
            </a:r>
            <a:r>
              <a:rPr lang="en-SG" dirty="0"/>
              <a:t> plausibly account for a spectrum  (usually more than one such subset)</a:t>
            </a:r>
            <a:br>
              <a:rPr lang="en-SG" dirty="0"/>
            </a:br>
            <a:endParaRPr lang="en-SG" dirty="0"/>
          </a:p>
        </p:txBody>
      </p:sp>
      <p:sp>
        <p:nvSpPr>
          <p:cNvPr id="2" name="Slide Number Placeholder 1">
            <a:extLst>
              <a:ext uri="{FF2B5EF4-FFF2-40B4-BE49-F238E27FC236}">
                <a16:creationId xmlns:a16="http://schemas.microsoft.com/office/drawing/2014/main" id="{23CCA9E2-9FC1-4CBF-BD8B-96BA0D92B7FE}"/>
              </a:ext>
            </a:extLst>
          </p:cNvPr>
          <p:cNvSpPr>
            <a:spLocks noGrp="1"/>
          </p:cNvSpPr>
          <p:nvPr>
            <p:ph type="sldNum" sz="quarter" idx="12"/>
          </p:nvPr>
        </p:nvSpPr>
        <p:spPr/>
        <p:txBody>
          <a:bodyPr/>
          <a:lstStyle/>
          <a:p>
            <a:pPr>
              <a:defRPr/>
            </a:pPr>
            <a:fld id="{5B7F0F32-E763-409B-A0CB-46F9931D5A6C}" type="slidenum">
              <a:rPr lang="en-US" smtClean="0"/>
              <a:pPr>
                <a:defRPr/>
              </a:pPr>
              <a:t>66</a:t>
            </a:fld>
            <a:endParaRPr lang="en-US"/>
          </a:p>
        </p:txBody>
      </p:sp>
    </p:spTree>
    <p:extLst>
      <p:ext uri="{BB962C8B-B14F-4D97-AF65-F5344CB8AC3E}">
        <p14:creationId xmlns:p14="http://schemas.microsoft.com/office/powerpoint/2010/main" val="38120286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42D6A-A844-4626-8E48-A61CFE2170E6}"/>
              </a:ext>
            </a:extLst>
          </p:cNvPr>
          <p:cNvSpPr>
            <a:spLocks noGrp="1"/>
          </p:cNvSpPr>
          <p:nvPr>
            <p:ph type="title"/>
          </p:nvPr>
        </p:nvSpPr>
        <p:spPr>
          <a:xfrm>
            <a:off x="1219200" y="1828800"/>
            <a:ext cx="9448800" cy="2087562"/>
          </a:xfrm>
        </p:spPr>
        <p:txBody>
          <a:bodyPr/>
          <a:lstStyle/>
          <a:p>
            <a:r>
              <a:rPr lang="en-SG" dirty="0"/>
              <a:t>We can then search among subsets of signatures that can plausibly explain the spectrum to find the “best” subset</a:t>
            </a:r>
          </a:p>
        </p:txBody>
      </p:sp>
      <p:sp>
        <p:nvSpPr>
          <p:cNvPr id="2" name="Slide Number Placeholder 1">
            <a:extLst>
              <a:ext uri="{FF2B5EF4-FFF2-40B4-BE49-F238E27FC236}">
                <a16:creationId xmlns:a16="http://schemas.microsoft.com/office/drawing/2014/main" id="{23CCA9E2-9FC1-4CBF-BD8B-96BA0D92B7FE}"/>
              </a:ext>
            </a:extLst>
          </p:cNvPr>
          <p:cNvSpPr>
            <a:spLocks noGrp="1"/>
          </p:cNvSpPr>
          <p:nvPr>
            <p:ph type="sldNum" sz="quarter" idx="12"/>
          </p:nvPr>
        </p:nvSpPr>
        <p:spPr/>
        <p:txBody>
          <a:bodyPr/>
          <a:lstStyle/>
          <a:p>
            <a:pPr>
              <a:defRPr/>
            </a:pPr>
            <a:fld id="{5B7F0F32-E763-409B-A0CB-46F9931D5A6C}" type="slidenum">
              <a:rPr lang="en-US" smtClean="0"/>
              <a:pPr>
                <a:defRPr/>
              </a:pPr>
              <a:t>67</a:t>
            </a:fld>
            <a:endParaRPr lang="en-US"/>
          </a:p>
        </p:txBody>
      </p:sp>
    </p:spTree>
    <p:extLst>
      <p:ext uri="{BB962C8B-B14F-4D97-AF65-F5344CB8AC3E}">
        <p14:creationId xmlns:p14="http://schemas.microsoft.com/office/powerpoint/2010/main" val="2384678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2C00F-3175-4841-AE80-407717AD4362}"/>
              </a:ext>
            </a:extLst>
          </p:cNvPr>
          <p:cNvSpPr>
            <a:spLocks noGrp="1"/>
          </p:cNvSpPr>
          <p:nvPr>
            <p:ph type="title"/>
          </p:nvPr>
        </p:nvSpPr>
        <p:spPr>
          <a:xfrm>
            <a:off x="533400" y="152400"/>
            <a:ext cx="10972800" cy="715962"/>
          </a:xfrm>
        </p:spPr>
        <p:txBody>
          <a:bodyPr/>
          <a:lstStyle/>
          <a:p>
            <a:pPr algn="l"/>
            <a:r>
              <a:rPr lang="en-US" sz="4000" dirty="0"/>
              <a:t>Example of multiple plausible reconstructions</a:t>
            </a:r>
          </a:p>
        </p:txBody>
      </p:sp>
      <p:sp>
        <p:nvSpPr>
          <p:cNvPr id="4" name="Content Placeholder 3">
            <a:extLst>
              <a:ext uri="{FF2B5EF4-FFF2-40B4-BE49-F238E27FC236}">
                <a16:creationId xmlns:a16="http://schemas.microsoft.com/office/drawing/2014/main" id="{A69878C1-CD17-45E6-BB78-B87FDB91B68F}"/>
              </a:ext>
            </a:extLst>
          </p:cNvPr>
          <p:cNvSpPr>
            <a:spLocks noGrp="1"/>
          </p:cNvSpPr>
          <p:nvPr>
            <p:ph idx="1"/>
          </p:nvPr>
        </p:nvSpPr>
        <p:spPr>
          <a:xfrm>
            <a:off x="457200" y="914400"/>
            <a:ext cx="10972800" cy="5638800"/>
          </a:xfrm>
        </p:spPr>
        <p:txBody>
          <a:bodyPr/>
          <a:lstStyle/>
          <a:p>
            <a:r>
              <a:rPr lang="en-US" dirty="0"/>
              <a:t>One squamous lung cancer</a:t>
            </a:r>
          </a:p>
          <a:p>
            <a:r>
              <a:rPr lang="en-US" dirty="0"/>
              <a:t>Possible signatures SBS1, </a:t>
            </a:r>
            <a:r>
              <a:rPr lang="en-US" dirty="0" err="1"/>
              <a:t>SBS2</a:t>
            </a:r>
            <a:r>
              <a:rPr lang="en-US" dirty="0"/>
              <a:t>, </a:t>
            </a:r>
            <a:r>
              <a:rPr lang="en-US" dirty="0" err="1"/>
              <a:t>SBS4</a:t>
            </a:r>
            <a:r>
              <a:rPr lang="en-US" dirty="0"/>
              <a:t>, SBS5, </a:t>
            </a:r>
            <a:r>
              <a:rPr lang="en-US" dirty="0" err="1"/>
              <a:t>SBS8</a:t>
            </a:r>
            <a:r>
              <a:rPr lang="en-US" dirty="0"/>
              <a:t>, </a:t>
            </a:r>
            <a:r>
              <a:rPr lang="en-US" dirty="0" err="1"/>
              <a:t>SBS13</a:t>
            </a:r>
            <a:r>
              <a:rPr lang="en-US" dirty="0"/>
              <a:t>, </a:t>
            </a:r>
            <a:r>
              <a:rPr lang="en-US" dirty="0" err="1"/>
              <a:t>SBS18</a:t>
            </a:r>
            <a:r>
              <a:rPr lang="en-US" dirty="0"/>
              <a:t>, </a:t>
            </a:r>
            <a:r>
              <a:rPr lang="en-US" dirty="0" err="1"/>
              <a:t>SBS29</a:t>
            </a:r>
            <a:r>
              <a:rPr lang="en-US" dirty="0"/>
              <a:t>, </a:t>
            </a:r>
            <a:r>
              <a:rPr lang="en-US" dirty="0" err="1"/>
              <a:t>SBS40</a:t>
            </a:r>
            <a:r>
              <a:rPr lang="en-US" dirty="0"/>
              <a:t>, </a:t>
            </a:r>
            <a:r>
              <a:rPr lang="en-US" dirty="0" err="1"/>
              <a:t>SBS44</a:t>
            </a:r>
            <a:endParaRPr lang="en-US" dirty="0"/>
          </a:p>
          <a:p>
            <a:r>
              <a:rPr lang="en-US" dirty="0"/>
              <a:t>Can remove at total of ~60 subsets of tumor and still get reasonable reconstruction</a:t>
            </a:r>
          </a:p>
          <a:p>
            <a:r>
              <a:rPr lang="en-US" dirty="0"/>
              <a:t>For example, can remove</a:t>
            </a:r>
          </a:p>
          <a:p>
            <a:pPr lvl="1"/>
            <a:r>
              <a:rPr lang="en-US" dirty="0" err="1"/>
              <a:t>SBS29</a:t>
            </a:r>
            <a:endParaRPr lang="en-US" dirty="0"/>
          </a:p>
          <a:p>
            <a:pPr lvl="1"/>
            <a:r>
              <a:rPr lang="en-US" dirty="0" err="1"/>
              <a:t>SBS18</a:t>
            </a:r>
            <a:r>
              <a:rPr lang="en-US" dirty="0"/>
              <a:t>, </a:t>
            </a:r>
            <a:r>
              <a:rPr lang="en-US" dirty="0" err="1"/>
              <a:t>SBS29</a:t>
            </a:r>
            <a:endParaRPr lang="en-US" dirty="0"/>
          </a:p>
          <a:p>
            <a:pPr lvl="1"/>
            <a:r>
              <a:rPr lang="en-US" sz="2400" b="0" i="0" dirty="0" err="1">
                <a:solidFill>
                  <a:srgbClr val="000000"/>
                </a:solidFill>
                <a:effectLst/>
                <a:latin typeface="DejaVu Sans"/>
              </a:rPr>
              <a:t>SBS18</a:t>
            </a:r>
            <a:r>
              <a:rPr lang="en-US" sz="2400" b="0" i="0" dirty="0">
                <a:solidFill>
                  <a:srgbClr val="000000"/>
                </a:solidFill>
                <a:effectLst/>
                <a:latin typeface="DejaVu Sans"/>
              </a:rPr>
              <a:t>, </a:t>
            </a:r>
            <a:r>
              <a:rPr lang="en-US" sz="2400" b="0" i="0" dirty="0" err="1">
                <a:solidFill>
                  <a:srgbClr val="000000"/>
                </a:solidFill>
                <a:effectLst/>
                <a:latin typeface="DejaVu Sans"/>
              </a:rPr>
              <a:t>SBS29</a:t>
            </a:r>
            <a:r>
              <a:rPr lang="en-US" sz="2400" b="0" i="0" dirty="0">
                <a:solidFill>
                  <a:srgbClr val="000000"/>
                </a:solidFill>
                <a:effectLst/>
                <a:latin typeface="DejaVu Sans"/>
              </a:rPr>
              <a:t>, </a:t>
            </a:r>
            <a:r>
              <a:rPr lang="en-US" sz="2400" b="0" i="0" dirty="0" err="1">
                <a:solidFill>
                  <a:srgbClr val="000000"/>
                </a:solidFill>
                <a:effectLst/>
                <a:latin typeface="DejaVu Sans"/>
              </a:rPr>
              <a:t>SBS40</a:t>
            </a:r>
            <a:r>
              <a:rPr lang="en-US" sz="2400" b="0" i="0" dirty="0">
                <a:solidFill>
                  <a:srgbClr val="000000"/>
                </a:solidFill>
                <a:effectLst/>
                <a:latin typeface="DejaVu Sans"/>
              </a:rPr>
              <a:t>, </a:t>
            </a:r>
            <a:r>
              <a:rPr lang="en-US" sz="2400" b="0" i="0" dirty="0" err="1">
                <a:solidFill>
                  <a:srgbClr val="000000"/>
                </a:solidFill>
                <a:effectLst/>
                <a:latin typeface="DejaVu Sans"/>
              </a:rPr>
              <a:t>SBS44</a:t>
            </a:r>
            <a:r>
              <a:rPr lang="en-US" sz="2400" b="0" i="0" dirty="0">
                <a:solidFill>
                  <a:srgbClr val="000000"/>
                </a:solidFill>
                <a:effectLst/>
                <a:latin typeface="DejaVu Sans"/>
              </a:rPr>
              <a:t>,</a:t>
            </a:r>
          </a:p>
          <a:p>
            <a:pPr lvl="1"/>
            <a:r>
              <a:rPr lang="en-US" sz="2400" b="0" i="0" dirty="0">
                <a:solidFill>
                  <a:srgbClr val="000000"/>
                </a:solidFill>
                <a:effectLst/>
                <a:latin typeface="DejaVu Sans"/>
              </a:rPr>
              <a:t>SBS1, </a:t>
            </a:r>
            <a:r>
              <a:rPr lang="en-US" sz="2400" b="0" i="0" dirty="0" err="1">
                <a:solidFill>
                  <a:srgbClr val="000000"/>
                </a:solidFill>
                <a:effectLst/>
                <a:latin typeface="DejaVu Sans"/>
              </a:rPr>
              <a:t>SBS18</a:t>
            </a:r>
            <a:r>
              <a:rPr lang="en-US" sz="2400" b="0" i="0" dirty="0">
                <a:solidFill>
                  <a:srgbClr val="000000"/>
                </a:solidFill>
                <a:effectLst/>
                <a:latin typeface="DejaVu Sans"/>
              </a:rPr>
              <a:t>, </a:t>
            </a:r>
            <a:r>
              <a:rPr lang="en-US" sz="2400" b="0" i="0" dirty="0" err="1">
                <a:solidFill>
                  <a:srgbClr val="000000"/>
                </a:solidFill>
                <a:effectLst/>
                <a:latin typeface="DejaVu Sans"/>
              </a:rPr>
              <a:t>SBS29</a:t>
            </a:r>
            <a:r>
              <a:rPr lang="en-US" sz="2400" b="0" i="0" dirty="0">
                <a:solidFill>
                  <a:srgbClr val="000000"/>
                </a:solidFill>
                <a:effectLst/>
                <a:latin typeface="DejaVu Sans"/>
              </a:rPr>
              <a:t>, </a:t>
            </a:r>
            <a:r>
              <a:rPr lang="en-US" sz="2400" b="0" i="0" dirty="0" err="1">
                <a:solidFill>
                  <a:srgbClr val="000000"/>
                </a:solidFill>
                <a:effectLst/>
                <a:latin typeface="DejaVu Sans"/>
              </a:rPr>
              <a:t>SBS40</a:t>
            </a:r>
            <a:r>
              <a:rPr lang="en-US" sz="2400" b="0" i="0" dirty="0">
                <a:solidFill>
                  <a:srgbClr val="000000"/>
                </a:solidFill>
                <a:effectLst/>
                <a:latin typeface="DejaVu Sans"/>
              </a:rPr>
              <a:t>, </a:t>
            </a:r>
            <a:r>
              <a:rPr lang="en-US" sz="2400" b="0" i="0" dirty="0" err="1">
                <a:solidFill>
                  <a:srgbClr val="000000"/>
                </a:solidFill>
                <a:effectLst/>
                <a:latin typeface="DejaVu Sans"/>
              </a:rPr>
              <a:t>SBS44</a:t>
            </a:r>
            <a:endParaRPr lang="en-US" sz="2400" b="0" i="0" dirty="0">
              <a:solidFill>
                <a:srgbClr val="000000"/>
              </a:solidFill>
              <a:effectLst/>
              <a:latin typeface="DejaVu Sans"/>
            </a:endParaRPr>
          </a:p>
        </p:txBody>
      </p:sp>
      <p:sp>
        <p:nvSpPr>
          <p:cNvPr id="3" name="Slide Number Placeholder 2">
            <a:extLst>
              <a:ext uri="{FF2B5EF4-FFF2-40B4-BE49-F238E27FC236}">
                <a16:creationId xmlns:a16="http://schemas.microsoft.com/office/drawing/2014/main" id="{BC85816B-A2EE-409F-AE3D-D33897242B40}"/>
              </a:ext>
            </a:extLst>
          </p:cNvPr>
          <p:cNvSpPr>
            <a:spLocks noGrp="1"/>
          </p:cNvSpPr>
          <p:nvPr>
            <p:ph type="sldNum" sz="quarter" idx="12"/>
          </p:nvPr>
        </p:nvSpPr>
        <p:spPr/>
        <p:txBody>
          <a:bodyPr/>
          <a:lstStyle/>
          <a:p>
            <a:pPr>
              <a:defRPr/>
            </a:pPr>
            <a:fld id="{47EB465D-2B07-4782-9D38-CDF7B0E66DA7}" type="slidenum">
              <a:rPr lang="en-US" smtClean="0"/>
              <a:pPr>
                <a:defRPr/>
              </a:pPr>
              <a:t>68</a:t>
            </a:fld>
            <a:endParaRPr lang="en-US"/>
          </a:p>
        </p:txBody>
      </p:sp>
    </p:spTree>
    <p:extLst>
      <p:ext uri="{BB962C8B-B14F-4D97-AF65-F5344CB8AC3E}">
        <p14:creationId xmlns:p14="http://schemas.microsoft.com/office/powerpoint/2010/main" val="2175912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400" b="1" dirty="0"/>
              <a:t>“Extraction” / Discovery </a:t>
            </a:r>
            <a:r>
              <a:rPr lang="en-US" sz="2400" dirty="0"/>
              <a:t>Given a large number of spectra, what mutational signatures are present?  (I.e. mutational signatures are latent variables to be discovered.) And how many mutations are caused by each extracted signature in each spectrum? (</a:t>
            </a:r>
            <a:r>
              <a:rPr lang="en-US" sz="2400" b="1" dirty="0"/>
              <a:t>“Attribution”</a:t>
            </a:r>
            <a:r>
              <a:rPr lang="en-US" sz="2400" dirty="0"/>
              <a:t>)</a:t>
            </a:r>
          </a:p>
          <a:p>
            <a:r>
              <a:rPr lang="en-US" sz="2400" b="1" dirty="0"/>
              <a:t>“Attribution only” </a:t>
            </a:r>
            <a:r>
              <a:rPr lang="en-US" sz="2400" dirty="0"/>
              <a:t>Given </a:t>
            </a:r>
            <a:r>
              <a:rPr lang="en-US" sz="2400" b="1" dirty="0">
                <a:solidFill>
                  <a:srgbClr val="FF0000"/>
                </a:solidFill>
              </a:rPr>
              <a:t>known</a:t>
            </a:r>
            <a:r>
              <a:rPr lang="en-US" sz="2400" dirty="0"/>
              <a:t> mutational signatures and one or more spectra, how many mutations in each spectrum were caused by each signature?</a:t>
            </a:r>
          </a:p>
          <a:p>
            <a:r>
              <a:rPr lang="en-US" sz="2400" dirty="0"/>
              <a:t> </a:t>
            </a:r>
            <a:r>
              <a:rPr lang="en-US" sz="2400" b="1" dirty="0"/>
              <a:t>“Signature presence test” </a:t>
            </a:r>
            <a:r>
              <a:rPr lang="en-US" sz="2400" dirty="0"/>
              <a:t>Given known mutational signatures, what is the evidence that a signature of interest is present in a spectrum?</a:t>
            </a:r>
          </a:p>
          <a:p>
            <a:r>
              <a:rPr lang="en-US" sz="2400" b="1" dirty="0"/>
              <a:t>“Novel signature test” </a:t>
            </a:r>
            <a:r>
              <a:rPr lang="en-US" sz="2400" dirty="0"/>
              <a:t>Is a spectrum adequately explained by known signatures? I.e., does my spectrum, or a group of related spectra contain a novel signature?</a:t>
            </a:r>
          </a:p>
          <a:p>
            <a:pPr marL="0" indent="0">
              <a:buNone/>
            </a:pP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69</a:t>
            </a:fld>
            <a:endParaRPr lang="en-US" dirty="0"/>
          </a:p>
        </p:txBody>
      </p:sp>
      <p:sp>
        <p:nvSpPr>
          <p:cNvPr id="5" name="Rectangle 4">
            <a:extLst>
              <a:ext uri="{FF2B5EF4-FFF2-40B4-BE49-F238E27FC236}">
                <a16:creationId xmlns:a16="http://schemas.microsoft.com/office/drawing/2014/main" id="{1E56CDAE-055B-473A-B483-0A351CE449FD}"/>
              </a:ext>
            </a:extLst>
          </p:cNvPr>
          <p:cNvSpPr/>
          <p:nvPr/>
        </p:nvSpPr>
        <p:spPr>
          <a:xfrm>
            <a:off x="152400" y="1143000"/>
            <a:ext cx="11506200" cy="1524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2C1DB1-6119-4D47-81C0-51FA13B867D2}"/>
              </a:ext>
            </a:extLst>
          </p:cNvPr>
          <p:cNvSpPr/>
          <p:nvPr/>
        </p:nvSpPr>
        <p:spPr>
          <a:xfrm>
            <a:off x="76200" y="3581400"/>
            <a:ext cx="11506200" cy="2971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Arrow: Slight curve">
            <a:extLst>
              <a:ext uri="{FF2B5EF4-FFF2-40B4-BE49-F238E27FC236}">
                <a16:creationId xmlns:a16="http://schemas.microsoft.com/office/drawing/2014/main" id="{283276A2-3165-4F3F-BA46-929C5C9F8E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438400"/>
            <a:ext cx="914400" cy="914400"/>
          </a:xfrm>
          <a:prstGeom prst="rect">
            <a:avLst/>
          </a:prstGeom>
        </p:spPr>
      </p:pic>
    </p:spTree>
    <p:extLst>
      <p:ext uri="{BB962C8B-B14F-4D97-AF65-F5344CB8AC3E}">
        <p14:creationId xmlns:p14="http://schemas.microsoft.com/office/powerpoint/2010/main" val="630067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184" y="240079"/>
            <a:ext cx="10515600" cy="705583"/>
          </a:xfrm>
        </p:spPr>
        <p:txBody>
          <a:bodyPr/>
          <a:lstStyle/>
          <a:p>
            <a:r>
              <a:rPr lang="en-US" dirty="0"/>
              <a:t>AA: well-known nephrotoxins</a:t>
            </a:r>
          </a:p>
        </p:txBody>
      </p:sp>
      <p:pic>
        <p:nvPicPr>
          <p:cNvPr id="3" name="Picture 2"/>
          <p:cNvPicPr>
            <a:picLocks noChangeAspect="1"/>
          </p:cNvPicPr>
          <p:nvPr/>
        </p:nvPicPr>
        <p:blipFill rotWithShape="1">
          <a:blip r:embed="rId2"/>
          <a:srcRect l="19679" t="23173" r="10962" b="7220"/>
          <a:stretch/>
        </p:blipFill>
        <p:spPr>
          <a:xfrm>
            <a:off x="609600" y="838200"/>
            <a:ext cx="9210213" cy="3651739"/>
          </a:xfrm>
          <a:prstGeom prst="rect">
            <a:avLst/>
          </a:prstGeom>
        </p:spPr>
      </p:pic>
      <p:sp>
        <p:nvSpPr>
          <p:cNvPr id="4" name="TextBox 3"/>
          <p:cNvSpPr txBox="1"/>
          <p:nvPr/>
        </p:nvSpPr>
        <p:spPr>
          <a:xfrm>
            <a:off x="7363773" y="3758625"/>
            <a:ext cx="1018227" cy="584775"/>
          </a:xfrm>
          <a:prstGeom prst="rect">
            <a:avLst/>
          </a:prstGeom>
          <a:noFill/>
        </p:spPr>
        <p:txBody>
          <a:bodyPr wrap="none" rtlCol="0">
            <a:spAutoFit/>
          </a:bodyPr>
          <a:lstStyle/>
          <a:p>
            <a:r>
              <a:rPr lang="en-US" sz="3200" dirty="0"/>
              <a:t>1891</a:t>
            </a:r>
          </a:p>
        </p:txBody>
      </p:sp>
      <p:sp>
        <p:nvSpPr>
          <p:cNvPr id="6" name="Oval 5"/>
          <p:cNvSpPr/>
          <p:nvPr/>
        </p:nvSpPr>
        <p:spPr>
          <a:xfrm>
            <a:off x="7086600" y="3733800"/>
            <a:ext cx="1458685" cy="67491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pPr>
              <a:defRPr/>
            </a:pPr>
            <a:fld id="{47EB465D-2B07-4782-9D38-CDF7B0E66DA7}" type="slidenum">
              <a:rPr lang="en-US" smtClean="0"/>
              <a:pPr>
                <a:defRPr/>
              </a:pPr>
              <a:t>7</a:t>
            </a:fld>
            <a:endParaRPr lang="en-US"/>
          </a:p>
        </p:txBody>
      </p:sp>
    </p:spTree>
    <p:extLst>
      <p:ext uri="{BB962C8B-B14F-4D97-AF65-F5344CB8AC3E}">
        <p14:creationId xmlns:p14="http://schemas.microsoft.com/office/powerpoint/2010/main" val="3900784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C6CD-7499-4AF1-9F98-059679CDF29B}"/>
              </a:ext>
            </a:extLst>
          </p:cNvPr>
          <p:cNvSpPr>
            <a:spLocks noGrp="1"/>
          </p:cNvSpPr>
          <p:nvPr>
            <p:ph type="title"/>
          </p:nvPr>
        </p:nvSpPr>
        <p:spPr>
          <a:xfrm>
            <a:off x="609600" y="274638"/>
            <a:ext cx="3505200" cy="5135562"/>
          </a:xfrm>
        </p:spPr>
        <p:txBody>
          <a:bodyPr/>
          <a:lstStyle/>
          <a:p>
            <a:r>
              <a:rPr lang="en-US" sz="3600" dirty="0"/>
              <a:t>Considering only mutations found in lung cancer (squamous)</a:t>
            </a:r>
            <a:br>
              <a:rPr lang="en-US" sz="3600" dirty="0"/>
            </a:br>
            <a:br>
              <a:rPr lang="en-US" sz="3600" dirty="0"/>
            </a:br>
            <a:r>
              <a:rPr lang="en-US" sz="3600" dirty="0"/>
              <a:t>Much better</a:t>
            </a:r>
          </a:p>
        </p:txBody>
      </p:sp>
      <p:sp>
        <p:nvSpPr>
          <p:cNvPr id="3" name="Slide Number Placeholder 2">
            <a:extLst>
              <a:ext uri="{FF2B5EF4-FFF2-40B4-BE49-F238E27FC236}">
                <a16:creationId xmlns:a16="http://schemas.microsoft.com/office/drawing/2014/main" id="{63DE45E0-65FD-48D0-B036-069C15F5B71D}"/>
              </a:ext>
            </a:extLst>
          </p:cNvPr>
          <p:cNvSpPr>
            <a:spLocks noGrp="1"/>
          </p:cNvSpPr>
          <p:nvPr>
            <p:ph type="sldNum" sz="quarter" idx="12"/>
          </p:nvPr>
        </p:nvSpPr>
        <p:spPr/>
        <p:txBody>
          <a:bodyPr/>
          <a:lstStyle/>
          <a:p>
            <a:pPr>
              <a:defRPr/>
            </a:pPr>
            <a:fld id="{47EB465D-2B07-4782-9D38-CDF7B0E66DA7}" type="slidenum">
              <a:rPr lang="en-US" smtClean="0"/>
              <a:pPr>
                <a:defRPr/>
              </a:pPr>
              <a:t>70</a:t>
            </a:fld>
            <a:endParaRPr lang="en-US"/>
          </a:p>
        </p:txBody>
      </p:sp>
      <p:pic>
        <p:nvPicPr>
          <p:cNvPr id="5" name="Picture 4">
            <a:extLst>
              <a:ext uri="{FF2B5EF4-FFF2-40B4-BE49-F238E27FC236}">
                <a16:creationId xmlns:a16="http://schemas.microsoft.com/office/drawing/2014/main" id="{1716B84C-D054-4D09-9DA9-882123D2F75E}"/>
              </a:ext>
            </a:extLst>
          </p:cNvPr>
          <p:cNvPicPr>
            <a:picLocks noChangeAspect="1"/>
          </p:cNvPicPr>
          <p:nvPr/>
        </p:nvPicPr>
        <p:blipFill rotWithShape="1">
          <a:blip r:embed="rId2"/>
          <a:srcRect l="10062" t="31270" r="56015" b="6825"/>
          <a:stretch/>
        </p:blipFill>
        <p:spPr>
          <a:xfrm>
            <a:off x="6748975" y="76200"/>
            <a:ext cx="5366825" cy="6400800"/>
          </a:xfrm>
          <a:prstGeom prst="rect">
            <a:avLst/>
          </a:prstGeom>
        </p:spPr>
      </p:pic>
      <p:pic>
        <p:nvPicPr>
          <p:cNvPr id="6" name="Picture 5">
            <a:extLst>
              <a:ext uri="{FF2B5EF4-FFF2-40B4-BE49-F238E27FC236}">
                <a16:creationId xmlns:a16="http://schemas.microsoft.com/office/drawing/2014/main" id="{FED47586-3FA2-4F40-9AF0-1E2730B794AF}"/>
              </a:ext>
            </a:extLst>
          </p:cNvPr>
          <p:cNvPicPr>
            <a:picLocks noChangeAspect="1"/>
          </p:cNvPicPr>
          <p:nvPr/>
        </p:nvPicPr>
        <p:blipFill rotWithShape="1">
          <a:blip r:embed="rId2"/>
          <a:srcRect l="74690" t="31270" r="14521" b="31746"/>
          <a:stretch/>
        </p:blipFill>
        <p:spPr>
          <a:xfrm>
            <a:off x="5029200" y="1143000"/>
            <a:ext cx="1905001" cy="4267934"/>
          </a:xfrm>
          <a:prstGeom prst="rect">
            <a:avLst/>
          </a:prstGeom>
        </p:spPr>
      </p:pic>
      <p:sp>
        <p:nvSpPr>
          <p:cNvPr id="7" name="Rectangle 6">
            <a:extLst>
              <a:ext uri="{FF2B5EF4-FFF2-40B4-BE49-F238E27FC236}">
                <a16:creationId xmlns:a16="http://schemas.microsoft.com/office/drawing/2014/main" id="{C3252E99-2064-45F4-AFF6-5722F1625CB6}"/>
              </a:ext>
            </a:extLst>
          </p:cNvPr>
          <p:cNvSpPr/>
          <p:nvPr/>
        </p:nvSpPr>
        <p:spPr>
          <a:xfrm>
            <a:off x="5029200" y="1981200"/>
            <a:ext cx="1752600" cy="12192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DD113B67-4C38-4D9D-86FE-CFAB2374E010}"/>
              </a:ext>
            </a:extLst>
          </p:cNvPr>
          <p:cNvSpPr/>
          <p:nvPr/>
        </p:nvSpPr>
        <p:spPr>
          <a:xfrm rot="18363276">
            <a:off x="3273243" y="4137697"/>
            <a:ext cx="2096835"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8D5282F-2511-43A1-8234-F77DEFF57A2A}"/>
              </a:ext>
            </a:extLst>
          </p:cNvPr>
          <p:cNvSpPr txBox="1"/>
          <p:nvPr/>
        </p:nvSpPr>
        <p:spPr>
          <a:xfrm>
            <a:off x="1295400" y="5257800"/>
            <a:ext cx="4876800" cy="1077218"/>
          </a:xfrm>
          <a:prstGeom prst="rect">
            <a:avLst/>
          </a:prstGeom>
          <a:noFill/>
        </p:spPr>
        <p:txBody>
          <a:bodyPr wrap="square" rtlCol="0">
            <a:spAutoFit/>
          </a:bodyPr>
          <a:lstStyle/>
          <a:p>
            <a:pPr algn="ctr"/>
            <a:r>
              <a:rPr lang="en-US" sz="3200" dirty="0"/>
              <a:t>But these signatures are very rare in this cancer type</a:t>
            </a:r>
          </a:p>
        </p:txBody>
      </p:sp>
      <p:sp>
        <p:nvSpPr>
          <p:cNvPr id="9" name="Left Brace 8">
            <a:extLst>
              <a:ext uri="{FF2B5EF4-FFF2-40B4-BE49-F238E27FC236}">
                <a16:creationId xmlns:a16="http://schemas.microsoft.com/office/drawing/2014/main" id="{80C4A670-9F23-4AB8-A8B8-CC8A2A0E6FD3}"/>
              </a:ext>
            </a:extLst>
          </p:cNvPr>
          <p:cNvSpPr/>
          <p:nvPr/>
        </p:nvSpPr>
        <p:spPr>
          <a:xfrm>
            <a:off x="7924800" y="457200"/>
            <a:ext cx="426719" cy="914400"/>
          </a:xfrm>
          <a:prstGeom prst="lef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923833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42D6A-A844-4626-8E48-A61CFE2170E6}"/>
              </a:ext>
            </a:extLst>
          </p:cNvPr>
          <p:cNvSpPr>
            <a:spLocks noGrp="1"/>
          </p:cNvSpPr>
          <p:nvPr>
            <p:ph type="title"/>
          </p:nvPr>
        </p:nvSpPr>
        <p:spPr>
          <a:xfrm>
            <a:off x="609600" y="274638"/>
            <a:ext cx="9220200" cy="1477962"/>
          </a:xfrm>
        </p:spPr>
        <p:txBody>
          <a:bodyPr/>
          <a:lstStyle/>
          <a:p>
            <a:pPr algn="l"/>
            <a:r>
              <a:rPr lang="en-SG" sz="4000" dirty="0"/>
              <a:t>A notion of the “best” subset among the subsets that can plausibly explain the spectrum</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E505673-69D1-466D-ADC3-A9C35585EE72}"/>
                  </a:ext>
                </a:extLst>
              </p:cNvPr>
              <p:cNvSpPr>
                <a:spLocks noGrp="1"/>
              </p:cNvSpPr>
              <p:nvPr>
                <p:ph idx="1"/>
              </p:nvPr>
            </p:nvSpPr>
            <p:spPr>
              <a:xfrm>
                <a:off x="609600" y="1981200"/>
                <a:ext cx="10972800" cy="4144964"/>
              </a:xfrm>
            </p:spPr>
            <p:txBody>
              <a:bodyPr/>
              <a:lstStyle/>
              <a:p>
                <a:r>
                  <a:rPr lang="en-US" dirty="0"/>
                  <a:t>“Maximum A Posteriori” – we maximize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b="0" i="1" smtClean="0">
                            <a:latin typeface="Cambria Math" panose="02040503050406030204" pitchFamily="18" charset="0"/>
                          </a:rPr>
                          <m:t>𝑀</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where</a:t>
                </a:r>
              </a:p>
              <a:p>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e>
                        <m:r>
                          <a:rPr lang="en-US" i="1">
                            <a:latin typeface="Cambria Math" panose="02040503050406030204" pitchFamily="18" charset="0"/>
                          </a:rPr>
                          <m:t>𝑀</m:t>
                        </m:r>
                      </m:e>
                    </m:d>
                  </m:oMath>
                </a14:m>
                <a:r>
                  <a:rPr lang="en-US" dirty="0"/>
                  <a:t> is the likelihood of the attribution – the probability of the spectrum given the attribution, and </a:t>
                </a:r>
              </a:p>
              <a:p>
                <a:r>
                  <a:rPr lang="en-US" dirty="0"/>
                  <a:t>for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𝑀</m:t>
                        </m:r>
                      </m:e>
                    </m:d>
                  </m:oMath>
                </a14:m>
                <a:r>
                  <a:rPr lang="en-US" dirty="0"/>
                  <a:t> we use the product of the probabilities that each signature is present or absent in the given cancer type</a:t>
                </a:r>
              </a:p>
            </p:txBody>
          </p:sp>
        </mc:Choice>
        <mc:Fallback>
          <p:sp>
            <p:nvSpPr>
              <p:cNvPr id="4" name="Content Placeholder 3">
                <a:extLst>
                  <a:ext uri="{FF2B5EF4-FFF2-40B4-BE49-F238E27FC236}">
                    <a16:creationId xmlns:a16="http://schemas.microsoft.com/office/drawing/2014/main" id="{6E505673-69D1-466D-ADC3-A9C35585EE72}"/>
                  </a:ext>
                </a:extLst>
              </p:cNvPr>
              <p:cNvSpPr>
                <a:spLocks noGrp="1" noRot="1" noChangeAspect="1" noMove="1" noResize="1" noEditPoints="1" noAdjustHandles="1" noChangeArrowheads="1" noChangeShapeType="1" noTextEdit="1"/>
              </p:cNvSpPr>
              <p:nvPr>
                <p:ph idx="1"/>
              </p:nvPr>
            </p:nvSpPr>
            <p:spPr>
              <a:xfrm>
                <a:off x="609600" y="1981200"/>
                <a:ext cx="10972800" cy="4144964"/>
              </a:xfrm>
              <a:blipFill>
                <a:blip r:embed="rId2"/>
                <a:stretch>
                  <a:fillRect l="-1278" t="-1765" r="-138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23CCA9E2-9FC1-4CBF-BD8B-96BA0D92B7FE}"/>
              </a:ext>
            </a:extLst>
          </p:cNvPr>
          <p:cNvSpPr>
            <a:spLocks noGrp="1"/>
          </p:cNvSpPr>
          <p:nvPr>
            <p:ph type="sldNum" sz="quarter" idx="12"/>
          </p:nvPr>
        </p:nvSpPr>
        <p:spPr/>
        <p:txBody>
          <a:bodyPr/>
          <a:lstStyle/>
          <a:p>
            <a:pPr>
              <a:defRPr/>
            </a:pPr>
            <a:fld id="{5B7F0F32-E763-409B-A0CB-46F9931D5A6C}" type="slidenum">
              <a:rPr lang="en-US" smtClean="0"/>
              <a:pPr>
                <a:defRPr/>
              </a:pPr>
              <a:t>71</a:t>
            </a:fld>
            <a:endParaRPr lang="en-US"/>
          </a:p>
        </p:txBody>
      </p:sp>
    </p:spTree>
    <p:extLst>
      <p:ext uri="{BB962C8B-B14F-4D97-AF65-F5344CB8AC3E}">
        <p14:creationId xmlns:p14="http://schemas.microsoft.com/office/powerpoint/2010/main" val="4827064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7E7199-03D0-4638-94B9-80280F8A8E38}"/>
              </a:ext>
            </a:extLst>
          </p:cNvPr>
          <p:cNvSpPr>
            <a:spLocks noGrp="1"/>
          </p:cNvSpPr>
          <p:nvPr>
            <p:ph type="title"/>
          </p:nvPr>
        </p:nvSpPr>
        <p:spPr>
          <a:xfrm>
            <a:off x="609600" y="274638"/>
            <a:ext cx="3810000" cy="6126162"/>
          </a:xfrm>
        </p:spPr>
        <p:txBody>
          <a:bodyPr/>
          <a:lstStyle/>
          <a:p>
            <a:pPr algn="l"/>
            <a:r>
              <a:rPr lang="en-US" sz="3600" dirty="0"/>
              <a:t>Very rare signatures in squamous cell lung cancer (</a:t>
            </a:r>
            <a:r>
              <a:rPr lang="en-US" sz="3600" dirty="0" err="1"/>
              <a:t>SBS18</a:t>
            </a:r>
            <a:r>
              <a:rPr lang="en-US" sz="3600" dirty="0"/>
              <a:t>, </a:t>
            </a:r>
            <a:r>
              <a:rPr lang="en-US" sz="3600" dirty="0" err="1"/>
              <a:t>SBS29</a:t>
            </a:r>
            <a:r>
              <a:rPr lang="en-US" sz="3600" dirty="0"/>
              <a:t>, </a:t>
            </a:r>
            <a:r>
              <a:rPr lang="en-US" sz="3600" dirty="0" err="1"/>
              <a:t>SBS44</a:t>
            </a:r>
            <a:r>
              <a:rPr lang="en-US" sz="3600" dirty="0"/>
              <a:t>) no longer attributed</a:t>
            </a:r>
            <a:br>
              <a:rPr lang="en-US" sz="3600" dirty="0"/>
            </a:br>
            <a:br>
              <a:rPr lang="en-US" sz="3600" dirty="0"/>
            </a:br>
            <a:r>
              <a:rPr lang="en-US" sz="2400" dirty="0" err="1"/>
              <a:t>SBS40</a:t>
            </a:r>
            <a:r>
              <a:rPr lang="en-US" sz="2400" dirty="0"/>
              <a:t> (found in 5% of squamous lung cancer) probably needs more investigation</a:t>
            </a:r>
            <a:endParaRPr lang="en-US" sz="3600" dirty="0"/>
          </a:p>
        </p:txBody>
      </p:sp>
      <p:sp>
        <p:nvSpPr>
          <p:cNvPr id="4" name="Slide Number Placeholder 3">
            <a:extLst>
              <a:ext uri="{FF2B5EF4-FFF2-40B4-BE49-F238E27FC236}">
                <a16:creationId xmlns:a16="http://schemas.microsoft.com/office/drawing/2014/main" id="{1BC33A85-10CB-4FE9-A359-95118D01D5F1}"/>
              </a:ext>
            </a:extLst>
          </p:cNvPr>
          <p:cNvSpPr>
            <a:spLocks noGrp="1"/>
          </p:cNvSpPr>
          <p:nvPr>
            <p:ph type="sldNum" sz="quarter" idx="12"/>
          </p:nvPr>
        </p:nvSpPr>
        <p:spPr/>
        <p:txBody>
          <a:bodyPr/>
          <a:lstStyle/>
          <a:p>
            <a:pPr>
              <a:defRPr/>
            </a:pPr>
            <a:fld id="{FFFB4C55-9A55-45A0-A2A5-ECC3126D7CB8}" type="slidenum">
              <a:rPr lang="en-US" smtClean="0"/>
              <a:pPr>
                <a:defRPr/>
              </a:pPr>
              <a:t>72</a:t>
            </a:fld>
            <a:endParaRPr lang="en-US"/>
          </a:p>
        </p:txBody>
      </p:sp>
      <p:pic>
        <p:nvPicPr>
          <p:cNvPr id="7" name="Picture 6">
            <a:extLst>
              <a:ext uri="{FF2B5EF4-FFF2-40B4-BE49-F238E27FC236}">
                <a16:creationId xmlns:a16="http://schemas.microsoft.com/office/drawing/2014/main" id="{998206E2-C753-438A-985A-66E1AD6374EA}"/>
              </a:ext>
            </a:extLst>
          </p:cNvPr>
          <p:cNvPicPr>
            <a:picLocks noChangeAspect="1"/>
          </p:cNvPicPr>
          <p:nvPr/>
        </p:nvPicPr>
        <p:blipFill rotWithShape="1">
          <a:blip r:embed="rId2"/>
          <a:srcRect l="13481" t="28765" r="55268" b="3403"/>
          <a:stretch/>
        </p:blipFill>
        <p:spPr>
          <a:xfrm>
            <a:off x="4419600" y="77833"/>
            <a:ext cx="5410200" cy="6480647"/>
          </a:xfrm>
          <a:prstGeom prst="rect">
            <a:avLst/>
          </a:prstGeom>
        </p:spPr>
      </p:pic>
      <p:pic>
        <p:nvPicPr>
          <p:cNvPr id="8" name="Picture 7">
            <a:extLst>
              <a:ext uri="{FF2B5EF4-FFF2-40B4-BE49-F238E27FC236}">
                <a16:creationId xmlns:a16="http://schemas.microsoft.com/office/drawing/2014/main" id="{99299A7D-590C-4C15-8826-43893720E33B}"/>
              </a:ext>
            </a:extLst>
          </p:cNvPr>
          <p:cNvPicPr>
            <a:picLocks noChangeAspect="1"/>
          </p:cNvPicPr>
          <p:nvPr/>
        </p:nvPicPr>
        <p:blipFill rotWithShape="1">
          <a:blip r:embed="rId2"/>
          <a:srcRect l="73125" t="28766" r="16696" b="37420"/>
          <a:stretch/>
        </p:blipFill>
        <p:spPr>
          <a:xfrm>
            <a:off x="9906000" y="1752600"/>
            <a:ext cx="2078181" cy="3810000"/>
          </a:xfrm>
          <a:prstGeom prst="rect">
            <a:avLst/>
          </a:prstGeom>
        </p:spPr>
      </p:pic>
    </p:spTree>
    <p:extLst>
      <p:ext uri="{BB962C8B-B14F-4D97-AF65-F5344CB8AC3E}">
        <p14:creationId xmlns:p14="http://schemas.microsoft.com/office/powerpoint/2010/main" val="3094314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67513A-EFE9-43DF-B476-1E031A176C10}"/>
              </a:ext>
            </a:extLst>
          </p:cNvPr>
          <p:cNvSpPr>
            <a:spLocks noGrp="1"/>
          </p:cNvSpPr>
          <p:nvPr>
            <p:ph type="title"/>
          </p:nvPr>
        </p:nvSpPr>
        <p:spPr>
          <a:xfrm>
            <a:off x="1739900" y="1166019"/>
            <a:ext cx="8420100" cy="4525962"/>
          </a:xfrm>
        </p:spPr>
        <p:txBody>
          <a:bodyPr/>
          <a:lstStyle/>
          <a:p>
            <a:r>
              <a:rPr lang="en-US" dirty="0"/>
              <a:t>Summary</a:t>
            </a:r>
          </a:p>
        </p:txBody>
      </p:sp>
      <p:sp>
        <p:nvSpPr>
          <p:cNvPr id="4" name="Slide Number Placeholder 3">
            <a:extLst>
              <a:ext uri="{FF2B5EF4-FFF2-40B4-BE49-F238E27FC236}">
                <a16:creationId xmlns:a16="http://schemas.microsoft.com/office/drawing/2014/main" id="{6CC19052-8474-4F74-B08A-73734EB01E76}"/>
              </a:ext>
            </a:extLst>
          </p:cNvPr>
          <p:cNvSpPr>
            <a:spLocks noGrp="1"/>
          </p:cNvSpPr>
          <p:nvPr>
            <p:ph type="sldNum" sz="quarter" idx="12"/>
          </p:nvPr>
        </p:nvSpPr>
        <p:spPr/>
        <p:txBody>
          <a:bodyPr/>
          <a:lstStyle/>
          <a:p>
            <a:pPr>
              <a:defRPr/>
            </a:pPr>
            <a:fld id="{FFFB4C55-9A55-45A0-A2A5-ECC3126D7CB8}" type="slidenum">
              <a:rPr lang="en-US" smtClean="0"/>
              <a:pPr>
                <a:defRPr/>
              </a:pPr>
              <a:t>73</a:t>
            </a:fld>
            <a:endParaRPr lang="en-US"/>
          </a:p>
        </p:txBody>
      </p:sp>
    </p:spTree>
    <p:extLst>
      <p:ext uri="{BB962C8B-B14F-4D97-AF65-F5344CB8AC3E}">
        <p14:creationId xmlns:p14="http://schemas.microsoft.com/office/powerpoint/2010/main" val="16056387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358AE-4A27-4335-8AAC-284D9180DA60}"/>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D0B905F0-9655-4DE6-86A8-ABADA7368372}"/>
              </a:ext>
            </a:extLst>
          </p:cNvPr>
          <p:cNvSpPr>
            <a:spLocks noGrp="1"/>
          </p:cNvSpPr>
          <p:nvPr>
            <p:ph idx="1"/>
          </p:nvPr>
        </p:nvSpPr>
        <p:spPr/>
        <p:txBody>
          <a:bodyPr/>
          <a:lstStyle/>
          <a:p>
            <a:r>
              <a:rPr lang="en-US" dirty="0"/>
              <a:t>Explained the concepts of mutational signatures</a:t>
            </a:r>
          </a:p>
          <a:p>
            <a:r>
              <a:rPr lang="en-US" dirty="0"/>
              <a:t>Gave an example of mutational signatures in molecular epidemiology (AA)</a:t>
            </a:r>
          </a:p>
        </p:txBody>
      </p:sp>
      <p:sp>
        <p:nvSpPr>
          <p:cNvPr id="3" name="Slide Number Placeholder 2">
            <a:extLst>
              <a:ext uri="{FF2B5EF4-FFF2-40B4-BE49-F238E27FC236}">
                <a16:creationId xmlns:a16="http://schemas.microsoft.com/office/drawing/2014/main" id="{C637E5A9-8152-4BD8-860A-1FBDAE94E7B7}"/>
              </a:ext>
            </a:extLst>
          </p:cNvPr>
          <p:cNvSpPr>
            <a:spLocks noGrp="1"/>
          </p:cNvSpPr>
          <p:nvPr>
            <p:ph type="sldNum" sz="quarter" idx="12"/>
          </p:nvPr>
        </p:nvSpPr>
        <p:spPr/>
        <p:txBody>
          <a:bodyPr/>
          <a:lstStyle/>
          <a:p>
            <a:pPr>
              <a:defRPr/>
            </a:pPr>
            <a:fld id="{47EB465D-2B07-4782-9D38-CDF7B0E66DA7}" type="slidenum">
              <a:rPr lang="en-US" smtClean="0"/>
              <a:pPr>
                <a:defRPr/>
              </a:pPr>
              <a:t>74</a:t>
            </a:fld>
            <a:endParaRPr lang="en-US"/>
          </a:p>
        </p:txBody>
      </p:sp>
    </p:spTree>
    <p:extLst>
      <p:ext uri="{BB962C8B-B14F-4D97-AF65-F5344CB8AC3E}">
        <p14:creationId xmlns:p14="http://schemas.microsoft.com/office/powerpoint/2010/main" val="1139033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75</a:t>
            </a:fld>
            <a:endParaRPr lang="en-US" dirty="0"/>
          </a:p>
        </p:txBody>
      </p:sp>
      <p:sp>
        <p:nvSpPr>
          <p:cNvPr id="5" name="TextBox 4"/>
          <p:cNvSpPr txBox="1"/>
          <p:nvPr/>
        </p:nvSpPr>
        <p:spPr>
          <a:xfrm>
            <a:off x="304800" y="6248400"/>
            <a:ext cx="8153400" cy="461665"/>
          </a:xfrm>
          <a:prstGeom prst="rect">
            <a:avLst/>
          </a:prstGeom>
          <a:noFill/>
        </p:spPr>
        <p:txBody>
          <a:bodyPr wrap="square" rtlCol="0">
            <a:spAutoFit/>
          </a:bodyPr>
          <a:lstStyle/>
          <a:p>
            <a:r>
              <a:rPr lang="en-US" sz="1200" dirty="0"/>
              <a:t>Ng, Poon, et al., Oct 2017 DOI: 10.1126/</a:t>
            </a:r>
            <a:r>
              <a:rPr lang="en-US" sz="1200" dirty="0" err="1"/>
              <a:t>stranslmed.aan6446</a:t>
            </a:r>
            <a:r>
              <a:rPr lang="en-US" sz="1200" dirty="0"/>
              <a:t> and subsequent publications; Zhang et al., 2017, Gastroenterology, 10.1053/</a:t>
            </a:r>
            <a:r>
              <a:rPr lang="en-US" sz="1200" dirty="0" err="1"/>
              <a:t>j.gastro.2017.03.024</a:t>
            </a:r>
            <a:r>
              <a:rPr lang="en-US" sz="1200" dirty="0"/>
              <a:t>; </a:t>
            </a:r>
            <a:r>
              <a:rPr lang="en-US" sz="1200" dirty="0" err="1"/>
              <a:t>Xue</a:t>
            </a:r>
            <a:r>
              <a:rPr lang="en-US" sz="1200" dirty="0"/>
              <a:t> et al., 2019, Cancer </a:t>
            </a:r>
            <a:r>
              <a:rPr lang="en-US" sz="1200" dirty="0" err="1"/>
              <a:t>Cell,10.1016</a:t>
            </a:r>
            <a:r>
              <a:rPr lang="en-US" sz="1200" dirty="0"/>
              <a:t>/</a:t>
            </a:r>
            <a:r>
              <a:rPr lang="en-US" sz="1200" dirty="0" err="1"/>
              <a:t>j.ccell.2019.04.007</a:t>
            </a:r>
            <a:endParaRPr lang="en-US" sz="16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57672" t="3361" b="16564"/>
          <a:stretch/>
        </p:blipFill>
        <p:spPr>
          <a:xfrm>
            <a:off x="3505200" y="457200"/>
            <a:ext cx="5354414" cy="4957536"/>
          </a:xfrm>
          <a:prstGeom prst="rect">
            <a:avLst/>
          </a:prstGeom>
        </p:spPr>
      </p:pic>
      <p:sp>
        <p:nvSpPr>
          <p:cNvPr id="2" name="Title 1"/>
          <p:cNvSpPr>
            <a:spLocks noGrp="1"/>
          </p:cNvSpPr>
          <p:nvPr>
            <p:ph type="title"/>
          </p:nvPr>
        </p:nvSpPr>
        <p:spPr>
          <a:xfrm>
            <a:off x="381000" y="-16565"/>
            <a:ext cx="9111343" cy="1077686"/>
          </a:xfrm>
          <a:solidFill>
            <a:schemeClr val="bg1"/>
          </a:solidFill>
        </p:spPr>
        <p:txBody>
          <a:bodyPr>
            <a:noAutofit/>
          </a:bodyPr>
          <a:lstStyle/>
          <a:p>
            <a:pPr algn="l"/>
            <a:r>
              <a:rPr lang="en-US" sz="2900" dirty="0"/>
              <a:t>Prevalent AA exposure across &gt; 1,600 liver cancers</a:t>
            </a:r>
          </a:p>
        </p:txBody>
      </p:sp>
      <p:sp>
        <p:nvSpPr>
          <p:cNvPr id="4" name="TextBox 3"/>
          <p:cNvSpPr txBox="1"/>
          <p:nvPr/>
        </p:nvSpPr>
        <p:spPr>
          <a:xfrm>
            <a:off x="838200" y="1676399"/>
            <a:ext cx="2351314" cy="923330"/>
          </a:xfrm>
          <a:prstGeom prst="rect">
            <a:avLst/>
          </a:prstGeom>
          <a:noFill/>
        </p:spPr>
        <p:txBody>
          <a:bodyPr wrap="square" rtlCol="0">
            <a:spAutoFit/>
          </a:bodyPr>
          <a:lstStyle/>
          <a:p>
            <a:r>
              <a:rPr lang="en-US" dirty="0"/>
              <a:t>“Asian”  patients with no “country”  – Overseas patients?</a:t>
            </a:r>
          </a:p>
        </p:txBody>
      </p:sp>
      <p:cxnSp>
        <p:nvCxnSpPr>
          <p:cNvPr id="9" name="Straight Arrow Connector 8"/>
          <p:cNvCxnSpPr/>
          <p:nvPr/>
        </p:nvCxnSpPr>
        <p:spPr>
          <a:xfrm flipV="1">
            <a:off x="3200400" y="2057400"/>
            <a:ext cx="1066800" cy="152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133600" y="3810000"/>
            <a:ext cx="4267200" cy="1519773"/>
            <a:chOff x="2209800" y="3886200"/>
            <a:chExt cx="4267200" cy="1519773"/>
          </a:xfrm>
        </p:grpSpPr>
        <p:sp>
          <p:nvSpPr>
            <p:cNvPr id="13" name="TextBox 12"/>
            <p:cNvSpPr txBox="1"/>
            <p:nvPr/>
          </p:nvSpPr>
          <p:spPr>
            <a:xfrm>
              <a:off x="2209800" y="4267200"/>
              <a:ext cx="2503714" cy="1138773"/>
            </a:xfrm>
            <a:prstGeom prst="rect">
              <a:avLst/>
            </a:prstGeom>
            <a:noFill/>
          </p:spPr>
          <p:txBody>
            <a:bodyPr wrap="square" rtlCol="0">
              <a:spAutoFit/>
            </a:bodyPr>
            <a:lstStyle/>
            <a:p>
              <a:r>
                <a:rPr lang="en-US" b="1" dirty="0"/>
                <a:t>12/47 (25%) in Qidong </a:t>
              </a:r>
              <a:r>
                <a:rPr lang="en-US" dirty="0"/>
                <a:t>(aflatoxin a major competing hazard)</a:t>
              </a:r>
            </a:p>
            <a:p>
              <a:endParaRPr lang="en-US" sz="1400" dirty="0"/>
            </a:p>
          </p:txBody>
        </p:sp>
        <p:cxnSp>
          <p:nvCxnSpPr>
            <p:cNvPr id="14" name="Straight Arrow Connector 13"/>
            <p:cNvCxnSpPr/>
            <p:nvPr/>
          </p:nvCxnSpPr>
          <p:spPr>
            <a:xfrm flipV="1">
              <a:off x="4419600" y="3886200"/>
              <a:ext cx="2057400" cy="762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381000" y="3124200"/>
            <a:ext cx="5410200" cy="1200329"/>
            <a:chOff x="533400" y="3124200"/>
            <a:chExt cx="5410200" cy="1200329"/>
          </a:xfrm>
        </p:grpSpPr>
        <p:sp>
          <p:nvSpPr>
            <p:cNvPr id="15" name="TextBox 14"/>
            <p:cNvSpPr txBox="1"/>
            <p:nvPr/>
          </p:nvSpPr>
          <p:spPr>
            <a:xfrm>
              <a:off x="533400" y="3124200"/>
              <a:ext cx="2362200" cy="1200329"/>
            </a:xfrm>
            <a:prstGeom prst="rect">
              <a:avLst/>
            </a:prstGeom>
            <a:noFill/>
          </p:spPr>
          <p:txBody>
            <a:bodyPr wrap="square" rtlCol="0">
              <a:spAutoFit/>
            </a:bodyPr>
            <a:lstStyle/>
            <a:p>
              <a:r>
                <a:rPr lang="en-US" b="1" dirty="0"/>
                <a:t>~50/100 (~50%) combined HCC and bile duct cancer in China</a:t>
              </a:r>
              <a:endParaRPr lang="en-US" dirty="0"/>
            </a:p>
          </p:txBody>
        </p:sp>
        <p:cxnSp>
          <p:nvCxnSpPr>
            <p:cNvPr id="16" name="Straight Arrow Connector 15"/>
            <p:cNvCxnSpPr/>
            <p:nvPr/>
          </p:nvCxnSpPr>
          <p:spPr>
            <a:xfrm flipV="1">
              <a:off x="2514600" y="3581400"/>
              <a:ext cx="3429000"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61D12099-8C3C-4776-80E9-160C18B82D2E}"/>
              </a:ext>
            </a:extLst>
          </p:cNvPr>
          <p:cNvPicPr>
            <a:picLocks noChangeAspect="1"/>
          </p:cNvPicPr>
          <p:nvPr/>
        </p:nvPicPr>
        <p:blipFill rotWithShape="1">
          <a:blip r:embed="rId3"/>
          <a:srcRect l="21233" t="59565" r="15014" b="11861"/>
          <a:stretch/>
        </p:blipFill>
        <p:spPr>
          <a:xfrm>
            <a:off x="4953000" y="1447800"/>
            <a:ext cx="6735344" cy="793967"/>
          </a:xfrm>
          <a:prstGeom prst="rect">
            <a:avLst/>
          </a:prstGeom>
          <a:ln w="38100">
            <a:solidFill>
              <a:schemeClr val="accent2"/>
            </a:solidFill>
          </a:ln>
          <a:effectLst>
            <a:outerShdw blurRad="50800" dist="279400" dir="2700000" algn="tl" rotWithShape="0">
              <a:prstClr val="black">
                <a:alpha val="40000"/>
              </a:prstClr>
            </a:outerShdw>
          </a:effectLst>
        </p:spPr>
      </p:pic>
    </p:spTree>
    <p:extLst>
      <p:ext uri="{BB962C8B-B14F-4D97-AF65-F5344CB8AC3E}">
        <p14:creationId xmlns:p14="http://schemas.microsoft.com/office/powerpoint/2010/main" val="10049369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400" b="1" dirty="0"/>
              <a:t>“Extraction” / Discovery </a:t>
            </a:r>
            <a:r>
              <a:rPr lang="en-US" sz="2400" dirty="0"/>
              <a:t>Given a large number of spectra, what mutational signatures are present?  (I.e. mutational signatures are latent variables to be discovered.) And how many mutations are caused by each extracted signature in each spectrum? (</a:t>
            </a:r>
            <a:r>
              <a:rPr lang="en-US" sz="2400" b="1" dirty="0"/>
              <a:t>“Attribution”</a:t>
            </a:r>
            <a:r>
              <a:rPr lang="en-US" sz="2400" dirty="0"/>
              <a:t>)</a:t>
            </a:r>
          </a:p>
          <a:p>
            <a:r>
              <a:rPr lang="en-US" sz="2400" b="1" dirty="0"/>
              <a:t>“Attribution only” </a:t>
            </a:r>
            <a:r>
              <a:rPr lang="en-US" sz="2400" dirty="0"/>
              <a:t>Given </a:t>
            </a:r>
            <a:r>
              <a:rPr lang="en-US" sz="2400" b="1" dirty="0">
                <a:solidFill>
                  <a:srgbClr val="FF0000"/>
                </a:solidFill>
              </a:rPr>
              <a:t>known</a:t>
            </a:r>
            <a:r>
              <a:rPr lang="en-US" sz="2400" dirty="0"/>
              <a:t> mutational signatures and one or more spectra, how many mutations in each spectrum were caused by each signature?</a:t>
            </a:r>
          </a:p>
          <a:p>
            <a:r>
              <a:rPr lang="en-US" sz="2400" dirty="0"/>
              <a:t> </a:t>
            </a:r>
            <a:r>
              <a:rPr lang="en-US" sz="2400" b="1" dirty="0"/>
              <a:t>“Signature presence test” </a:t>
            </a:r>
            <a:r>
              <a:rPr lang="en-US" sz="2400" dirty="0"/>
              <a:t>Given known mutational signatures, what is the evidence that a signature of interest is present in a spectrum? </a:t>
            </a:r>
          </a:p>
          <a:p>
            <a:r>
              <a:rPr lang="en-US" sz="2400" b="1" dirty="0"/>
              <a:t>“Novel signature test” </a:t>
            </a:r>
            <a:r>
              <a:rPr lang="en-US" sz="2400" dirty="0"/>
              <a:t>Is a spectrum adequately explained by known signatures? I.e., does my spectrum, or a group of related spectra contain a novel signature?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76</a:t>
            </a:fld>
            <a:endParaRPr lang="en-US" dirty="0"/>
          </a:p>
        </p:txBody>
      </p:sp>
    </p:spTree>
    <p:extLst>
      <p:ext uri="{BB962C8B-B14F-4D97-AF65-F5344CB8AC3E}">
        <p14:creationId xmlns:p14="http://schemas.microsoft.com/office/powerpoint/2010/main" val="40811098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400" b="1" dirty="0"/>
              <a:t>“Extraction” / Discovery </a:t>
            </a:r>
            <a:r>
              <a:rPr lang="en-US" sz="2400" dirty="0"/>
              <a:t>Given a large number of spectra, what mutational signatures are present?  (I.e. mutational signatures are latent variables to be discovered.) And how many mutations are caused by each extracted signature in each spectrum? (</a:t>
            </a:r>
            <a:r>
              <a:rPr lang="en-US" sz="2400" b="1" dirty="0"/>
              <a:t>“Attribution”</a:t>
            </a:r>
            <a:r>
              <a:rPr lang="en-US" sz="2400" dirty="0"/>
              <a:t>)</a:t>
            </a:r>
          </a:p>
          <a:p>
            <a:r>
              <a:rPr lang="en-US" sz="2400" dirty="0"/>
              <a:t>Discussed approaches based on NMF (but approaches based on probabilistic topic models)</a:t>
            </a:r>
          </a:p>
          <a:p>
            <a:r>
              <a:rPr lang="en-US" sz="2400" dirty="0"/>
              <a:t>Discussed challenges (including deciding on the number of signatures) and pitfalls and the fact that discovering signatures is not a purely algorithm process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77</a:t>
            </a:fld>
            <a:endParaRPr lang="en-US" dirty="0"/>
          </a:p>
        </p:txBody>
      </p:sp>
    </p:spTree>
    <p:extLst>
      <p:ext uri="{BB962C8B-B14F-4D97-AF65-F5344CB8AC3E}">
        <p14:creationId xmlns:p14="http://schemas.microsoft.com/office/powerpoint/2010/main" val="6766607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400" b="1" dirty="0"/>
              <a:t>“Attribution only” </a:t>
            </a:r>
            <a:r>
              <a:rPr lang="en-US" sz="2400" dirty="0"/>
              <a:t>Given </a:t>
            </a:r>
            <a:r>
              <a:rPr lang="en-US" sz="2400" b="1" dirty="0">
                <a:solidFill>
                  <a:srgbClr val="FF0000"/>
                </a:solidFill>
              </a:rPr>
              <a:t>known</a:t>
            </a:r>
            <a:r>
              <a:rPr lang="en-US" sz="2400" dirty="0"/>
              <a:t> mutational signatures and one or more spectra, how many mutations in each spectrum were caused by each signature?</a:t>
            </a:r>
          </a:p>
          <a:p>
            <a:r>
              <a:rPr lang="en-US" sz="2400" dirty="0"/>
              <a:t>Looked at issues of sparsity and plausibility based on prior knowledge.</a:t>
            </a:r>
          </a:p>
          <a:p>
            <a:r>
              <a:rPr lang="en-US" sz="2400" dirty="0"/>
              <a:t>Tried to capture some of this prior knowledge using by evaluating the set of plausible attributions using maximum a posteriori as the criterion </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78</a:t>
            </a:fld>
            <a:endParaRPr lang="en-US" dirty="0"/>
          </a:p>
        </p:txBody>
      </p:sp>
    </p:spTree>
    <p:extLst>
      <p:ext uri="{BB962C8B-B14F-4D97-AF65-F5344CB8AC3E}">
        <p14:creationId xmlns:p14="http://schemas.microsoft.com/office/powerpoint/2010/main" val="37307547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9144000" cy="457200"/>
          </a:xfrm>
        </p:spPr>
        <p:txBody>
          <a:bodyPr>
            <a:normAutofit fontScale="90000"/>
          </a:bodyPr>
          <a:lstStyle/>
          <a:p>
            <a:pPr algn="l"/>
            <a:r>
              <a:rPr lang="en-US" dirty="0"/>
              <a:t>Acknowledgements for AA in Liver Cancer</a:t>
            </a:r>
          </a:p>
        </p:txBody>
      </p:sp>
      <p:sp>
        <p:nvSpPr>
          <p:cNvPr id="5" name="Content Placeholder 4"/>
          <p:cNvSpPr>
            <a:spLocks noGrp="1"/>
          </p:cNvSpPr>
          <p:nvPr>
            <p:ph sz="half" idx="1"/>
          </p:nvPr>
        </p:nvSpPr>
        <p:spPr>
          <a:xfrm>
            <a:off x="4114800" y="762000"/>
            <a:ext cx="4226669" cy="5827792"/>
          </a:xfrm>
        </p:spPr>
        <p:txBody>
          <a:bodyPr>
            <a:noAutofit/>
          </a:bodyPr>
          <a:lstStyle/>
          <a:p>
            <a:pPr marL="0" indent="0">
              <a:spcBef>
                <a:spcPts val="0"/>
              </a:spcBef>
              <a:buNone/>
            </a:pPr>
            <a:r>
              <a:rPr lang="en-US" sz="2200" b="1" dirty="0">
                <a:solidFill>
                  <a:srgbClr val="0070C0"/>
                </a:solidFill>
              </a:rPr>
              <a:t>Singapore (Duke NUS, National Cancer Centre Singapore, and Johns Hopkins Singapore)</a:t>
            </a:r>
          </a:p>
          <a:p>
            <a:pPr marL="0" lvl="1" indent="0">
              <a:spcBef>
                <a:spcPts val="0"/>
              </a:spcBef>
              <a:buNone/>
            </a:pPr>
            <a:r>
              <a:rPr lang="en-US" sz="2200" b="1" dirty="0"/>
              <a:t>Arnoud Boot</a:t>
            </a:r>
          </a:p>
          <a:p>
            <a:pPr marL="0" lvl="1" indent="0">
              <a:spcBef>
                <a:spcPts val="0"/>
              </a:spcBef>
              <a:buNone/>
            </a:pPr>
            <a:r>
              <a:rPr lang="en-US" sz="2200" b="1" dirty="0"/>
              <a:t>Alvin NG Wei Tian (</a:t>
            </a:r>
            <a:r>
              <a:rPr lang="zh-TW" altLang="en-US" sz="2200" b="1" dirty="0"/>
              <a:t>黄伟添</a:t>
            </a:r>
            <a:r>
              <a:rPr lang="en-US" altLang="zh-TW" sz="2200" b="1" dirty="0"/>
              <a:t>)</a:t>
            </a:r>
          </a:p>
          <a:p>
            <a:pPr marL="0" lvl="1" indent="0">
              <a:spcBef>
                <a:spcPts val="0"/>
              </a:spcBef>
              <a:buNone/>
            </a:pPr>
            <a:r>
              <a:rPr lang="en-US" sz="2200" b="1" dirty="0"/>
              <a:t>Song Ling POON</a:t>
            </a:r>
          </a:p>
          <a:p>
            <a:pPr marL="0" lvl="1" indent="0">
              <a:spcBef>
                <a:spcPts val="0"/>
              </a:spcBef>
              <a:buNone/>
            </a:pPr>
            <a:r>
              <a:rPr lang="en-US" sz="2200" dirty="0" err="1"/>
              <a:t>Mi</a:t>
            </a:r>
            <a:r>
              <a:rPr lang="en-US" sz="2200" dirty="0"/>
              <a:t> Ni HUANG</a:t>
            </a:r>
          </a:p>
          <a:p>
            <a:pPr marL="0" lvl="1" indent="0">
              <a:spcBef>
                <a:spcPts val="0"/>
              </a:spcBef>
              <a:buNone/>
            </a:pPr>
            <a:r>
              <a:rPr lang="en-US" sz="2200" dirty="0"/>
              <a:t>Jing </a:t>
            </a:r>
            <a:r>
              <a:rPr lang="en-US" sz="2200" dirty="0" err="1"/>
              <a:t>Quan</a:t>
            </a:r>
            <a:r>
              <a:rPr lang="en-US" sz="2200" dirty="0"/>
              <a:t> LIM</a:t>
            </a:r>
          </a:p>
          <a:p>
            <a:pPr marL="0" lvl="1" indent="0">
              <a:spcBef>
                <a:spcPts val="0"/>
              </a:spcBef>
              <a:buNone/>
            </a:pPr>
            <a:r>
              <a:rPr lang="en-US" sz="2200" b="1" dirty="0"/>
              <a:t>Nanhai Jiang</a:t>
            </a:r>
          </a:p>
          <a:p>
            <a:pPr marL="0" lvl="1" indent="0">
              <a:spcBef>
                <a:spcPts val="0"/>
              </a:spcBef>
              <a:buNone/>
            </a:pPr>
            <a:r>
              <a:rPr lang="en-US" sz="2200" dirty="0"/>
              <a:t>Shenli Zhang</a:t>
            </a:r>
          </a:p>
          <a:p>
            <a:pPr marL="0" lvl="1" indent="0">
              <a:spcBef>
                <a:spcPts val="0"/>
              </a:spcBef>
              <a:buNone/>
            </a:pPr>
            <a:r>
              <a:rPr lang="en-US" sz="2200" dirty="0"/>
              <a:t>Szu-Chi Ho</a:t>
            </a:r>
          </a:p>
          <a:p>
            <a:pPr marL="0" lvl="1" indent="0">
              <a:spcBef>
                <a:spcPts val="0"/>
              </a:spcBef>
              <a:buNone/>
            </a:pPr>
            <a:r>
              <a:rPr lang="en-US" sz="2200" dirty="0"/>
              <a:t>Willie Yu</a:t>
            </a:r>
          </a:p>
          <a:p>
            <a:pPr marL="0" lvl="1" indent="0">
              <a:spcBef>
                <a:spcPts val="0"/>
              </a:spcBef>
              <a:buNone/>
            </a:pPr>
            <a:r>
              <a:rPr lang="en-US" sz="2200" dirty="0"/>
              <a:t>Yuka Suzuki</a:t>
            </a:r>
          </a:p>
          <a:p>
            <a:pPr marL="0" lvl="1" indent="0">
              <a:spcBef>
                <a:spcPts val="0"/>
              </a:spcBef>
              <a:buNone/>
            </a:pPr>
            <a:r>
              <a:rPr lang="en-US" sz="2200" dirty="0"/>
              <a:t>Cedric C. Y. Ng</a:t>
            </a:r>
          </a:p>
          <a:p>
            <a:pPr marL="0" lvl="1" indent="0">
              <a:spcBef>
                <a:spcPts val="0"/>
              </a:spcBef>
              <a:buNone/>
            </a:pPr>
            <a:r>
              <a:rPr lang="en-US" sz="2200" b="1" dirty="0"/>
              <a:t>Patrick Tan</a:t>
            </a:r>
          </a:p>
          <a:p>
            <a:pPr marL="0" lvl="1" indent="0">
              <a:spcBef>
                <a:spcPts val="0"/>
              </a:spcBef>
              <a:buNone/>
            </a:pPr>
            <a:r>
              <a:rPr lang="en-US" sz="2200" b="1" dirty="0"/>
              <a:t>Bin Tean TEH</a:t>
            </a:r>
          </a:p>
          <a:p>
            <a:pPr marL="0" lvl="1" indent="0">
              <a:spcBef>
                <a:spcPts val="0"/>
              </a:spcBef>
              <a:buNone/>
            </a:pPr>
            <a:r>
              <a:rPr lang="en-US" sz="2200" b="1" dirty="0"/>
              <a:t>Alex Chang</a:t>
            </a:r>
          </a:p>
          <a:p>
            <a:pPr marL="257175" lvl="1" indent="0">
              <a:spcBef>
                <a:spcPts val="0"/>
              </a:spcBef>
              <a:buNone/>
            </a:pPr>
            <a:endParaRPr lang="en-US" dirty="0"/>
          </a:p>
          <a:p>
            <a:pPr marL="0" indent="0">
              <a:spcBef>
                <a:spcPts val="0"/>
              </a:spcBef>
              <a:buNone/>
            </a:pP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79</a:t>
            </a:fld>
            <a:endParaRPr lang="en-US"/>
          </a:p>
        </p:txBody>
      </p:sp>
      <p:sp>
        <p:nvSpPr>
          <p:cNvPr id="8" name="Content Placeholder 7"/>
          <p:cNvSpPr>
            <a:spLocks noGrp="1"/>
          </p:cNvSpPr>
          <p:nvPr>
            <p:ph sz="half" idx="2"/>
          </p:nvPr>
        </p:nvSpPr>
        <p:spPr>
          <a:xfrm>
            <a:off x="457199" y="762000"/>
            <a:ext cx="3733801" cy="3429000"/>
          </a:xfrm>
        </p:spPr>
        <p:txBody>
          <a:bodyPr>
            <a:noAutofit/>
          </a:bodyPr>
          <a:lstStyle/>
          <a:p>
            <a:pPr marL="0" indent="0">
              <a:spcBef>
                <a:spcPts val="0"/>
              </a:spcBef>
              <a:buNone/>
            </a:pPr>
            <a:r>
              <a:rPr lang="en-US" sz="2200" b="1" dirty="0">
                <a:solidFill>
                  <a:srgbClr val="0070C0"/>
                </a:solidFill>
              </a:rPr>
              <a:t>Chang Gung Memorial Hospital</a:t>
            </a:r>
          </a:p>
          <a:p>
            <a:pPr marL="0" indent="0">
              <a:spcBef>
                <a:spcPts val="0"/>
              </a:spcBef>
              <a:buNone/>
            </a:pPr>
            <a:r>
              <a:rPr lang="en-US" sz="2200" b="1" dirty="0"/>
              <a:t>Sen-Yung Hsieh (</a:t>
            </a:r>
            <a:r>
              <a:rPr lang="zh-CN" altLang="en-US" sz="2200" b="1" dirty="0"/>
              <a:t>谢森永</a:t>
            </a:r>
            <a:r>
              <a:rPr lang="en-US" altLang="zh-CN" sz="2200" b="1" dirty="0"/>
              <a:t>)</a:t>
            </a:r>
            <a:endParaRPr lang="en-US" sz="2200" b="1" dirty="0"/>
          </a:p>
          <a:p>
            <a:pPr marL="0" indent="0">
              <a:spcBef>
                <a:spcPts val="0"/>
              </a:spcBef>
              <a:buNone/>
            </a:pPr>
            <a:r>
              <a:rPr lang="en-US" sz="2200" dirty="0" err="1"/>
              <a:t>Hao</a:t>
            </a:r>
            <a:r>
              <a:rPr lang="en-US" sz="2200" dirty="0"/>
              <a:t>-Yi Huang</a:t>
            </a:r>
          </a:p>
          <a:p>
            <a:pPr marL="0" indent="0">
              <a:spcBef>
                <a:spcPts val="0"/>
              </a:spcBef>
              <a:buNone/>
            </a:pPr>
            <a:r>
              <a:rPr lang="en-US" sz="2200" dirty="0"/>
              <a:t>Ming-Chin Yu</a:t>
            </a:r>
          </a:p>
          <a:p>
            <a:pPr marL="0" indent="0">
              <a:spcBef>
                <a:spcPts val="0"/>
              </a:spcBef>
              <a:buNone/>
            </a:pPr>
            <a:r>
              <a:rPr lang="en-US" sz="2200" b="1" dirty="0"/>
              <a:t>Po-Huang Lee</a:t>
            </a:r>
          </a:p>
          <a:p>
            <a:pPr marL="0" indent="0">
              <a:spcBef>
                <a:spcPts val="0"/>
              </a:spcBef>
              <a:buNone/>
            </a:pPr>
            <a:r>
              <a:rPr lang="en-US" sz="2200" b="1" dirty="0"/>
              <a:t>Jacob See-Tong Pang</a:t>
            </a:r>
          </a:p>
          <a:p>
            <a:pPr marL="0" indent="0">
              <a:spcBef>
                <a:spcPts val="0"/>
              </a:spcBef>
              <a:buNone/>
            </a:pPr>
            <a:endParaRPr lang="en-US" sz="2400" dirty="0"/>
          </a:p>
          <a:p>
            <a:pPr marL="0" indent="0">
              <a:spcBef>
                <a:spcPts val="0"/>
              </a:spcBef>
              <a:buNone/>
            </a:pPr>
            <a:endParaRPr lang="en-US" sz="2400" dirty="0"/>
          </a:p>
        </p:txBody>
      </p:sp>
      <p:sp>
        <p:nvSpPr>
          <p:cNvPr id="10" name="Content Placeholder 7"/>
          <p:cNvSpPr txBox="1">
            <a:spLocks/>
          </p:cNvSpPr>
          <p:nvPr/>
        </p:nvSpPr>
        <p:spPr bwMode="auto">
          <a:xfrm>
            <a:off x="8382000" y="762000"/>
            <a:ext cx="3923805" cy="494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400" b="1" dirty="0">
                <a:solidFill>
                  <a:srgbClr val="0070C0"/>
                </a:solidFill>
              </a:rPr>
              <a:t>Funding</a:t>
            </a:r>
          </a:p>
          <a:p>
            <a:pPr marL="0" indent="0">
              <a:spcBef>
                <a:spcPts val="0"/>
              </a:spcBef>
              <a:buFont typeface="Arial" panose="020B0604020202020204" pitchFamily="34" charset="0"/>
              <a:buNone/>
            </a:pPr>
            <a:endParaRPr lang="en-US" sz="2400" b="1" dirty="0">
              <a:solidFill>
                <a:srgbClr val="0070C0"/>
              </a:solidFill>
            </a:endParaRPr>
          </a:p>
          <a:p>
            <a:pPr marL="0" lvl="1" indent="0">
              <a:spcBef>
                <a:spcPts val="0"/>
              </a:spcBef>
              <a:buNone/>
            </a:pPr>
            <a:r>
              <a:rPr lang="en-US" dirty="0"/>
              <a:t>Singapore National Medical Research Council</a:t>
            </a:r>
          </a:p>
          <a:p>
            <a:pPr marL="0" lvl="1" indent="0">
              <a:spcBef>
                <a:spcPts val="0"/>
              </a:spcBef>
              <a:buNone/>
            </a:pPr>
            <a:endParaRPr lang="en-US" dirty="0"/>
          </a:p>
          <a:p>
            <a:pPr marL="0" lvl="1" indent="0">
              <a:spcBef>
                <a:spcPts val="0"/>
              </a:spcBef>
              <a:buNone/>
            </a:pPr>
            <a:r>
              <a:rPr lang="en-US" dirty="0"/>
              <a:t>Singapore Ministry of Health via the Duke-NUS Signature Research Programmes</a:t>
            </a:r>
          </a:p>
          <a:p>
            <a:pPr marL="0" lvl="1" indent="0">
              <a:spcBef>
                <a:spcPts val="0"/>
              </a:spcBef>
              <a:buNone/>
            </a:pPr>
            <a:endParaRPr lang="en-US" dirty="0"/>
          </a:p>
          <a:p>
            <a:pPr marL="0" lvl="1" indent="0">
              <a:spcBef>
                <a:spcPts val="0"/>
              </a:spcBef>
              <a:buNone/>
            </a:pPr>
            <a:r>
              <a:rPr lang="en-US" dirty="0"/>
              <a:t>Chang Gung Medical Foundation</a:t>
            </a:r>
          </a:p>
          <a:p>
            <a:pPr marL="0" lvl="1" indent="0">
              <a:spcBef>
                <a:spcPts val="0"/>
              </a:spcBef>
              <a:buFont typeface="Arial" panose="020B0604020202020204" pitchFamily="34" charset="0"/>
              <a:buNone/>
            </a:pPr>
            <a:endParaRPr lang="en-US" dirty="0"/>
          </a:p>
        </p:txBody>
      </p:sp>
      <p:sp>
        <p:nvSpPr>
          <p:cNvPr id="11" name="Rectangle 10"/>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F89CCB-B4B2-45E8-A27C-416D35C9D737}"/>
              </a:ext>
            </a:extLst>
          </p:cNvPr>
          <p:cNvSpPr txBox="1"/>
          <p:nvPr/>
        </p:nvSpPr>
        <p:spPr>
          <a:xfrm>
            <a:off x="6248400" y="5257800"/>
            <a:ext cx="4671535" cy="461665"/>
          </a:xfrm>
          <a:prstGeom prst="rect">
            <a:avLst/>
          </a:prstGeom>
          <a:noFill/>
        </p:spPr>
        <p:txBody>
          <a:bodyPr wrap="none" rtlCol="0">
            <a:spAutoFit/>
          </a:bodyPr>
          <a:lstStyle/>
          <a:p>
            <a:r>
              <a:rPr lang="en-US" sz="2400" b="1" dirty="0"/>
              <a:t>https://tinyurl.com/aa-liver-cancer</a:t>
            </a:r>
            <a:endParaRPr lang="en-US" sz="2400" dirty="0"/>
          </a:p>
        </p:txBody>
      </p:sp>
    </p:spTree>
    <p:extLst>
      <p:ext uri="{BB962C8B-B14F-4D97-AF65-F5344CB8AC3E}">
        <p14:creationId xmlns:p14="http://schemas.microsoft.com/office/powerpoint/2010/main" val="2264853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10972800" cy="1143000"/>
          </a:xfrm>
        </p:spPr>
        <p:txBody>
          <a:bodyPr/>
          <a:lstStyle/>
          <a:p>
            <a:pPr algn="l"/>
            <a:r>
              <a:rPr lang="en-US" sz="4000" dirty="0" err="1"/>
              <a:t>1990s</a:t>
            </a:r>
            <a:r>
              <a:rPr lang="en-US" sz="4000" dirty="0"/>
              <a:t>: AA emerges as a human health problem</a:t>
            </a:r>
          </a:p>
        </p:txBody>
      </p:sp>
      <p:sp>
        <p:nvSpPr>
          <p:cNvPr id="4" name="Content Placeholder 3"/>
          <p:cNvSpPr>
            <a:spLocks noGrp="1"/>
          </p:cNvSpPr>
          <p:nvPr>
            <p:ph idx="1"/>
          </p:nvPr>
        </p:nvSpPr>
        <p:spPr>
          <a:xfrm>
            <a:off x="685800" y="1066800"/>
            <a:ext cx="11430000" cy="4525963"/>
          </a:xfrm>
        </p:spPr>
        <p:txBody>
          <a:bodyPr/>
          <a:lstStyle/>
          <a:p>
            <a:r>
              <a:rPr lang="en-US" dirty="0"/>
              <a:t>~100 young women with end stage kidney disease</a:t>
            </a:r>
          </a:p>
          <a:p>
            <a:r>
              <a:rPr lang="en-US" dirty="0"/>
              <a:t>Single weight-loss clinic in Europe</a:t>
            </a:r>
          </a:p>
          <a:p>
            <a:r>
              <a:rPr lang="zh-TW" altLang="en-US" b="1" dirty="0">
                <a:solidFill>
                  <a:srgbClr val="FF0000"/>
                </a:solidFill>
              </a:rPr>
              <a:t>汉</a:t>
            </a:r>
            <a:r>
              <a:rPr lang="zh-TW" altLang="en-US" dirty="0"/>
              <a:t>防己</a:t>
            </a:r>
            <a:r>
              <a:rPr lang="en-US" altLang="zh-TW" dirty="0"/>
              <a:t>, </a:t>
            </a:r>
            <a:r>
              <a:rPr lang="en-US" b="1" dirty="0">
                <a:solidFill>
                  <a:srgbClr val="FF0000"/>
                </a:solidFill>
              </a:rPr>
              <a:t>hàn</a:t>
            </a:r>
            <a:r>
              <a:rPr lang="en-US" dirty="0"/>
              <a:t> </a:t>
            </a:r>
            <a:r>
              <a:rPr lang="en-US" dirty="0" err="1"/>
              <a:t>fáng</a:t>
            </a:r>
            <a:r>
              <a:rPr lang="en-US" dirty="0"/>
              <a:t> </a:t>
            </a:r>
            <a:r>
              <a:rPr lang="en-US" dirty="0" err="1"/>
              <a:t>jǐ</a:t>
            </a:r>
            <a:r>
              <a:rPr lang="en-US" dirty="0"/>
              <a:t>  replaced by </a:t>
            </a:r>
            <a:r>
              <a:rPr lang="zh-CN" altLang="en-US" b="1" dirty="0">
                <a:solidFill>
                  <a:srgbClr val="FF0000"/>
                </a:solidFill>
              </a:rPr>
              <a:t>广</a:t>
            </a:r>
            <a:r>
              <a:rPr lang="zh-CN" altLang="en-US" dirty="0"/>
              <a:t>防己</a:t>
            </a:r>
            <a:r>
              <a:rPr lang="en-US" altLang="zh-CN" dirty="0"/>
              <a:t>, </a:t>
            </a:r>
            <a:r>
              <a:rPr lang="en-US" b="1" dirty="0">
                <a:solidFill>
                  <a:srgbClr val="FF0000"/>
                </a:solidFill>
              </a:rPr>
              <a:t>guǎng</a:t>
            </a:r>
            <a:r>
              <a:rPr lang="en-US" dirty="0"/>
              <a:t> </a:t>
            </a:r>
            <a:r>
              <a:rPr lang="en-US" dirty="0" err="1"/>
              <a:t>fáng</a:t>
            </a:r>
            <a:r>
              <a:rPr lang="en-US" dirty="0"/>
              <a:t> </a:t>
            </a:r>
            <a:r>
              <a:rPr lang="en-US" dirty="0" err="1"/>
              <a:t>jǐ</a:t>
            </a:r>
            <a:endParaRPr lang="en-US" dirty="0"/>
          </a:p>
          <a:p>
            <a:pPr marL="0" indent="0">
              <a:buNone/>
            </a:pPr>
            <a:endParaRPr lang="en-US" dirty="0">
              <a:solidFill>
                <a:srgbClr val="FF0000"/>
              </a:solidFill>
            </a:endParaRP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a:t>
            </a:fld>
            <a:endParaRPr lang="en-US"/>
          </a:p>
        </p:txBody>
      </p:sp>
    </p:spTree>
    <p:extLst>
      <p:ext uri="{BB962C8B-B14F-4D97-AF65-F5344CB8AC3E}">
        <p14:creationId xmlns:p14="http://schemas.microsoft.com/office/powerpoint/2010/main" val="132652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Shape 1"/>
          <p:cNvSpPr txBox="1"/>
          <p:nvPr/>
        </p:nvSpPr>
        <p:spPr>
          <a:xfrm>
            <a:off x="304800" y="457200"/>
            <a:ext cx="10972440" cy="1142640"/>
          </a:xfrm>
          <a:prstGeom prst="rect">
            <a:avLst/>
          </a:prstGeom>
          <a:noFill/>
          <a:ln>
            <a:noFill/>
          </a:ln>
        </p:spPr>
        <p:txBody>
          <a:bodyPr anchor="ctr">
            <a:noAutofit/>
          </a:bodyPr>
          <a:lstStyle/>
          <a:p>
            <a:pPr>
              <a:lnSpc>
                <a:spcPct val="100000"/>
              </a:lnSpc>
            </a:pPr>
            <a:r>
              <a:rPr lang="en-US" sz="4400" b="0" strike="noStrike" spc="-1" dirty="0">
                <a:solidFill>
                  <a:srgbClr val="000000"/>
                </a:solidFill>
                <a:latin typeface="Calibri"/>
              </a:rPr>
              <a:t>“All models are wrong but some are useful”</a:t>
            </a:r>
          </a:p>
        </p:txBody>
      </p:sp>
      <p:sp>
        <p:nvSpPr>
          <p:cNvPr id="324" name="TextShape 2"/>
          <p:cNvSpPr txBox="1"/>
          <p:nvPr/>
        </p:nvSpPr>
        <p:spPr>
          <a:xfrm>
            <a:off x="8737560" y="6356520"/>
            <a:ext cx="2844360" cy="364680"/>
          </a:xfrm>
          <a:prstGeom prst="rect">
            <a:avLst/>
          </a:prstGeom>
          <a:noFill/>
          <a:ln>
            <a:noFill/>
          </a:ln>
        </p:spPr>
        <p:txBody>
          <a:bodyPr anchor="ctr">
            <a:noAutofit/>
          </a:bodyPr>
          <a:lstStyle/>
          <a:p>
            <a:pPr algn="r">
              <a:lnSpc>
                <a:spcPct val="100000"/>
              </a:lnSpc>
            </a:pPr>
            <a:fld id="{8F05B48E-98DE-47FF-9319-7E16EC48BE2A}" type="slidenum">
              <a:rPr lang="en-SG" sz="1200" b="0" strike="noStrike" spc="-1">
                <a:solidFill>
                  <a:srgbClr val="8B8B8B"/>
                </a:solidFill>
                <a:latin typeface="Calibri"/>
              </a:rPr>
              <a:t>80</a:t>
            </a:fld>
            <a:endParaRPr lang="en-SG" sz="1200" b="0" strike="noStrike" spc="-1" dirty="0">
              <a:latin typeface="Times New Roman"/>
            </a:endParaRPr>
          </a:p>
        </p:txBody>
      </p:sp>
      <p:sp>
        <p:nvSpPr>
          <p:cNvPr id="325" name="CustomShape 3"/>
          <p:cNvSpPr/>
          <p:nvPr/>
        </p:nvSpPr>
        <p:spPr>
          <a:xfrm>
            <a:off x="2971800" y="1676400"/>
            <a:ext cx="861012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SG" sz="2400" b="0" strike="noStrike" spc="-1" dirty="0">
                <a:solidFill>
                  <a:srgbClr val="000000"/>
                </a:solidFill>
                <a:latin typeface="Calibri"/>
              </a:rPr>
              <a:t>George E. P. Box (1979), "Robustness in the strategy of scientific model building", in Launer &amp; Wilkinson, </a:t>
            </a:r>
            <a:r>
              <a:rPr lang="en-SG" sz="2400" b="0" i="1" strike="noStrike" spc="-1" dirty="0">
                <a:solidFill>
                  <a:srgbClr val="000000"/>
                </a:solidFill>
                <a:latin typeface="Calibri"/>
              </a:rPr>
              <a:t>Robustness in Statistics</a:t>
            </a:r>
            <a:endParaRPr lang="en-SG" sz="2400" b="0" strike="noStrike" spc="-1" dirty="0">
              <a:latin typeface="Arial"/>
            </a:endParaRPr>
          </a:p>
        </p:txBody>
      </p:sp>
      <p:sp>
        <p:nvSpPr>
          <p:cNvPr id="7" name="Rectangle 6">
            <a:extLst>
              <a:ext uri="{FF2B5EF4-FFF2-40B4-BE49-F238E27FC236}">
                <a16:creationId xmlns:a16="http://schemas.microsoft.com/office/drawing/2014/main" id="{39D70B3E-97A8-49CE-9C46-4A5352C97967}"/>
              </a:ext>
            </a:extLst>
          </p:cNvPr>
          <p:cNvSpPr/>
          <p:nvPr/>
        </p:nvSpPr>
        <p:spPr>
          <a:xfrm>
            <a:off x="762000" y="2819400"/>
            <a:ext cx="7620000" cy="2308324"/>
          </a:xfrm>
          <a:prstGeom prst="rect">
            <a:avLst/>
          </a:prstGeom>
          <a:solidFill>
            <a:schemeClr val="bg1"/>
          </a:solidFill>
          <a:effectLst>
            <a:outerShdw blurRad="50800" dist="266700" dir="2700000" algn="ctr" rotWithShape="0">
              <a:schemeClr val="tx1">
                <a:alpha val="40000"/>
              </a:schemeClr>
            </a:outerShdw>
          </a:effectLst>
        </p:spPr>
        <p:txBody>
          <a:bodyPr wrap="square">
            <a:spAutoFit/>
          </a:bodyPr>
          <a:lstStyle/>
          <a:p>
            <a:pPr algn="ctr"/>
            <a:r>
              <a:rPr lang="en-US" sz="3600" dirty="0"/>
              <a:t>I hope you will find some of these models useful</a:t>
            </a:r>
          </a:p>
          <a:p>
            <a:pPr algn="ctr"/>
            <a:endParaRPr lang="en-US" sz="3600" dirty="0"/>
          </a:p>
          <a:p>
            <a:pPr algn="ctr"/>
            <a:r>
              <a:rPr lang="en-US" sz="3600" dirty="0"/>
              <a:t>More research is needed!</a:t>
            </a:r>
          </a:p>
        </p:txBody>
      </p:sp>
      <p:sp>
        <p:nvSpPr>
          <p:cNvPr id="6" name="TextBox 5">
            <a:extLst>
              <a:ext uri="{FF2B5EF4-FFF2-40B4-BE49-F238E27FC236}">
                <a16:creationId xmlns:a16="http://schemas.microsoft.com/office/drawing/2014/main" id="{62454150-7A2A-4BB2-B1AF-CC4544D4C1A6}"/>
              </a:ext>
            </a:extLst>
          </p:cNvPr>
          <p:cNvSpPr txBox="1"/>
          <p:nvPr/>
        </p:nvSpPr>
        <p:spPr>
          <a:xfrm>
            <a:off x="7696200" y="3657600"/>
            <a:ext cx="3124200" cy="2308324"/>
          </a:xfrm>
          <a:prstGeom prst="rect">
            <a:avLst/>
          </a:prstGeom>
          <a:solidFill>
            <a:schemeClr val="bg1"/>
          </a:solidFill>
          <a:effectLst>
            <a:outerShdw blurRad="50800" dist="266700" dir="2700000" algn="l" rotWithShape="0">
              <a:prstClr val="black">
                <a:alpha val="40000"/>
              </a:prstClr>
            </a:outerShdw>
          </a:effectLst>
        </p:spPr>
        <p:txBody>
          <a:bodyPr wrap="square" rtlCol="0">
            <a:spAutoFit/>
          </a:bodyPr>
          <a:lstStyle/>
          <a:p>
            <a:r>
              <a:rPr lang="en-US" sz="4800" dirty="0"/>
              <a:t>Thank you and questions?</a:t>
            </a:r>
          </a:p>
        </p:txBody>
      </p:sp>
      <p:sp>
        <p:nvSpPr>
          <p:cNvPr id="8" name="Rectangle 7">
            <a:extLst>
              <a:ext uri="{FF2B5EF4-FFF2-40B4-BE49-F238E27FC236}">
                <a16:creationId xmlns:a16="http://schemas.microsoft.com/office/drawing/2014/main" id="{EDEF9CB3-DC9E-46BA-B199-A8F684DA0B03}"/>
              </a:ext>
            </a:extLst>
          </p:cNvPr>
          <p:cNvSpPr/>
          <p:nvPr/>
        </p:nvSpPr>
        <p:spPr>
          <a:xfrm>
            <a:off x="1524000" y="5715000"/>
            <a:ext cx="3099631" cy="461665"/>
          </a:xfrm>
          <a:prstGeom prst="rect">
            <a:avLst/>
          </a:prstGeom>
        </p:spPr>
        <p:txBody>
          <a:bodyPr wrap="none">
            <a:spAutoFit/>
          </a:bodyPr>
          <a:lstStyle/>
          <a:p>
            <a:pPr algn="r"/>
            <a:r>
              <a:rPr lang="en-US" sz="2400" dirty="0"/>
              <a:t>steverozen@gmail.com</a:t>
            </a:r>
          </a:p>
        </p:txBody>
      </p:sp>
    </p:spTree>
    <p:extLst>
      <p:ext uri="{BB962C8B-B14F-4D97-AF65-F5344CB8AC3E}">
        <p14:creationId xmlns:p14="http://schemas.microsoft.com/office/powerpoint/2010/main" val="37706374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81</a:t>
            </a:fld>
            <a:endParaRPr lang="en-US"/>
          </a:p>
        </p:txBody>
      </p:sp>
      <p:pic>
        <p:nvPicPr>
          <p:cNvPr id="4" name="Picture 3"/>
          <p:cNvPicPr>
            <a:picLocks noChangeAspect="1"/>
          </p:cNvPicPr>
          <p:nvPr/>
        </p:nvPicPr>
        <p:blipFill rotWithShape="1">
          <a:blip r:embed="rId2"/>
          <a:srcRect l="18874" t="23530" r="2664" b="11176"/>
          <a:stretch/>
        </p:blipFill>
        <p:spPr>
          <a:xfrm>
            <a:off x="381000" y="152399"/>
            <a:ext cx="9906000" cy="6532077"/>
          </a:xfrm>
          <a:prstGeom prst="rect">
            <a:avLst/>
          </a:prstGeom>
        </p:spPr>
      </p:pic>
      <p:sp>
        <p:nvSpPr>
          <p:cNvPr id="5" name="TextBox 4"/>
          <p:cNvSpPr txBox="1"/>
          <p:nvPr/>
        </p:nvSpPr>
        <p:spPr>
          <a:xfrm>
            <a:off x="8072944" y="4953000"/>
            <a:ext cx="3948424" cy="707886"/>
          </a:xfrm>
          <a:prstGeom prst="rect">
            <a:avLst/>
          </a:prstGeom>
          <a:solidFill>
            <a:schemeClr val="bg1">
              <a:lumMod val="85000"/>
            </a:schemeClr>
          </a:solidFill>
        </p:spPr>
        <p:txBody>
          <a:bodyPr wrap="square" rtlCol="0">
            <a:spAutoFit/>
          </a:bodyPr>
          <a:lstStyle/>
          <a:p>
            <a:r>
              <a:rPr lang="en-US" sz="2000" dirty="0"/>
              <a:t>M. Heinrich et al 2009</a:t>
            </a:r>
          </a:p>
          <a:p>
            <a:r>
              <a:rPr lang="en-US" sz="2000" dirty="0" err="1"/>
              <a:t>doi:10.1016</a:t>
            </a:r>
            <a:r>
              <a:rPr lang="en-US" sz="2000" dirty="0"/>
              <a:t>/</a:t>
            </a:r>
            <a:r>
              <a:rPr lang="en-US" sz="2000" dirty="0" err="1"/>
              <a:t>j.jep.2009.05.028</a:t>
            </a:r>
            <a:endParaRPr lang="en-US" sz="2000" dirty="0"/>
          </a:p>
        </p:txBody>
      </p:sp>
    </p:spTree>
    <p:extLst>
      <p:ext uri="{BB962C8B-B14F-4D97-AF65-F5344CB8AC3E}">
        <p14:creationId xmlns:p14="http://schemas.microsoft.com/office/powerpoint/2010/main" val="40566370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924800" cy="762000"/>
          </a:xfrm>
        </p:spPr>
        <p:txBody>
          <a:bodyPr/>
          <a:lstStyle/>
          <a:p>
            <a:pPr algn="l"/>
            <a:r>
              <a:rPr lang="en-US" sz="3600" dirty="0"/>
              <a:t>AA causes liver cancer in mice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82</a:t>
            </a:fld>
            <a:endParaRPr lang="en-US"/>
          </a:p>
        </p:txBody>
      </p:sp>
      <p:sp>
        <p:nvSpPr>
          <p:cNvPr id="4" name="TextBox 3"/>
          <p:cNvSpPr txBox="1"/>
          <p:nvPr/>
        </p:nvSpPr>
        <p:spPr>
          <a:xfrm>
            <a:off x="457200" y="838200"/>
            <a:ext cx="5715000" cy="3785652"/>
          </a:xfrm>
          <a:prstGeom prst="rect">
            <a:avLst/>
          </a:prstGeom>
          <a:noFill/>
        </p:spPr>
        <p:txBody>
          <a:bodyPr wrap="square" rtlCol="0">
            <a:spAutoFit/>
          </a:bodyPr>
          <a:lstStyle/>
          <a:p>
            <a:r>
              <a:rPr lang="en-US" sz="2800" b="1" dirty="0"/>
              <a:t>The mutational features of aristolochic acid-induced mouse and human liver cancers</a:t>
            </a:r>
          </a:p>
          <a:p>
            <a:r>
              <a:rPr lang="en-US" sz="2800" dirty="0"/>
              <a:t>Zhao-Ning Lu, Qing Luo, Li-Nan Zhao, Yi Shi, Xian-Bin Su, </a:t>
            </a:r>
          </a:p>
          <a:p>
            <a:r>
              <a:rPr lang="en-US" sz="2800" dirty="0" err="1"/>
              <a:t>Ze-Guang</a:t>
            </a:r>
            <a:r>
              <a:rPr lang="en-US" sz="2800" dirty="0"/>
              <a:t> Han</a:t>
            </a:r>
          </a:p>
          <a:p>
            <a:r>
              <a:rPr lang="en-US" sz="2000" b="1" dirty="0"/>
              <a:t>doi:</a:t>
            </a:r>
            <a:r>
              <a:rPr lang="en-US" sz="2000" dirty="0"/>
              <a:t> https://doi.org/10.1101/507301</a:t>
            </a:r>
          </a:p>
          <a:p>
            <a:r>
              <a:rPr lang="en-US" sz="2800" dirty="0"/>
              <a:t>Dec 28, 2018</a:t>
            </a:r>
          </a:p>
          <a:p>
            <a:endParaRPr lang="en-US" sz="2400" dirty="0"/>
          </a:p>
        </p:txBody>
      </p:sp>
      <p:grpSp>
        <p:nvGrpSpPr>
          <p:cNvPr id="17" name="Group 16"/>
          <p:cNvGrpSpPr/>
          <p:nvPr/>
        </p:nvGrpSpPr>
        <p:grpSpPr>
          <a:xfrm>
            <a:off x="6248402" y="685800"/>
            <a:ext cx="3367596" cy="3915573"/>
            <a:chOff x="5334000" y="1295400"/>
            <a:chExt cx="3124200" cy="3632570"/>
          </a:xfrm>
        </p:grpSpPr>
        <p:grpSp>
          <p:nvGrpSpPr>
            <p:cNvPr id="8" name="Group 7"/>
            <p:cNvGrpSpPr/>
            <p:nvPr/>
          </p:nvGrpSpPr>
          <p:grpSpPr>
            <a:xfrm>
              <a:off x="5334000" y="1341782"/>
              <a:ext cx="1704564" cy="3586188"/>
              <a:chOff x="1981200" y="2419906"/>
              <a:chExt cx="2349457" cy="4942965"/>
            </a:xfrm>
          </p:grpSpPr>
          <p:pic>
            <p:nvPicPr>
              <p:cNvPr id="7" name="Picture 6"/>
              <p:cNvPicPr>
                <a:picLocks noChangeAspect="1"/>
              </p:cNvPicPr>
              <p:nvPr/>
            </p:nvPicPr>
            <p:blipFill rotWithShape="1">
              <a:blip r:embed="rId3"/>
              <a:srcRect l="35781" t="16894" r="51048" b="69431"/>
              <a:stretch/>
            </p:blipFill>
            <p:spPr>
              <a:xfrm>
                <a:off x="2514598" y="6448370"/>
                <a:ext cx="1605855" cy="914501"/>
              </a:xfrm>
              <a:prstGeom prst="rect">
                <a:avLst/>
              </a:prstGeom>
            </p:spPr>
          </p:pic>
          <p:pic>
            <p:nvPicPr>
              <p:cNvPr id="5" name="Picture 4"/>
              <p:cNvPicPr>
                <a:picLocks noChangeAspect="1"/>
              </p:cNvPicPr>
              <p:nvPr/>
            </p:nvPicPr>
            <p:blipFill rotWithShape="1">
              <a:blip r:embed="rId4"/>
              <a:srcRect l="31335" t="28659" r="49395" b="12276"/>
              <a:stretch/>
            </p:blipFill>
            <p:spPr>
              <a:xfrm>
                <a:off x="1981200" y="2419906"/>
                <a:ext cx="2349457" cy="3950070"/>
              </a:xfrm>
              <a:prstGeom prst="rect">
                <a:avLst/>
              </a:prstGeom>
            </p:spPr>
          </p:pic>
        </p:grpSp>
        <p:sp>
          <p:nvSpPr>
            <p:cNvPr id="10" name="Rectangle 9"/>
            <p:cNvSpPr/>
            <p:nvPr/>
          </p:nvSpPr>
          <p:spPr>
            <a:xfrm>
              <a:off x="6324600" y="1295400"/>
              <a:ext cx="2133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4114800" y="3810000"/>
            <a:ext cx="3037306" cy="461665"/>
          </a:xfrm>
          <a:prstGeom prst="rect">
            <a:avLst/>
          </a:prstGeom>
          <a:noFill/>
        </p:spPr>
        <p:txBody>
          <a:bodyPr wrap="none" rtlCol="0">
            <a:spAutoFit/>
          </a:bodyPr>
          <a:lstStyle/>
          <a:p>
            <a:r>
              <a:rPr lang="en-US" sz="2400" dirty="0"/>
              <a:t>Months after exposure</a:t>
            </a:r>
          </a:p>
        </p:txBody>
      </p:sp>
      <p:sp>
        <p:nvSpPr>
          <p:cNvPr id="19" name="TextBox 18"/>
          <p:cNvSpPr txBox="1"/>
          <p:nvPr/>
        </p:nvSpPr>
        <p:spPr>
          <a:xfrm>
            <a:off x="7467600" y="381000"/>
            <a:ext cx="1763688" cy="923330"/>
          </a:xfrm>
          <a:prstGeom prst="rect">
            <a:avLst/>
          </a:prstGeom>
          <a:noFill/>
        </p:spPr>
        <p:txBody>
          <a:bodyPr wrap="none" rtlCol="0">
            <a:spAutoFit/>
          </a:bodyPr>
          <a:lstStyle/>
          <a:p>
            <a:r>
              <a:rPr lang="en-US" dirty="0"/>
              <a:t>** or * indicate</a:t>
            </a:r>
          </a:p>
          <a:p>
            <a:r>
              <a:rPr lang="en-US" dirty="0"/>
              <a:t>significant </a:t>
            </a:r>
          </a:p>
          <a:p>
            <a:r>
              <a:rPr lang="en-US" dirty="0"/>
              <a:t>versus untreated</a:t>
            </a:r>
          </a:p>
        </p:txBody>
      </p:sp>
      <p:sp>
        <p:nvSpPr>
          <p:cNvPr id="20" name="TextBox 19"/>
          <p:cNvSpPr txBox="1"/>
          <p:nvPr/>
        </p:nvSpPr>
        <p:spPr>
          <a:xfrm>
            <a:off x="5562600" y="4343400"/>
            <a:ext cx="5089855" cy="830997"/>
          </a:xfrm>
          <a:prstGeom prst="rect">
            <a:avLst/>
          </a:prstGeom>
          <a:noFill/>
        </p:spPr>
        <p:txBody>
          <a:bodyPr wrap="none" rtlCol="0">
            <a:spAutoFit/>
          </a:bodyPr>
          <a:lstStyle/>
          <a:p>
            <a:endParaRPr lang="en-US" sz="2400" dirty="0"/>
          </a:p>
          <a:p>
            <a:r>
              <a:rPr lang="en-US" sz="2400" dirty="0"/>
              <a:t>                         7.5           15       35        70 </a:t>
            </a:r>
          </a:p>
        </p:txBody>
      </p:sp>
      <p:sp>
        <p:nvSpPr>
          <p:cNvPr id="21" name="TextBox 20"/>
          <p:cNvSpPr txBox="1"/>
          <p:nvPr/>
        </p:nvSpPr>
        <p:spPr>
          <a:xfrm>
            <a:off x="4572000" y="4648200"/>
            <a:ext cx="2511265" cy="461665"/>
          </a:xfrm>
          <a:prstGeom prst="rect">
            <a:avLst/>
          </a:prstGeom>
          <a:noFill/>
        </p:spPr>
        <p:txBody>
          <a:bodyPr wrap="none" rtlCol="0">
            <a:spAutoFit/>
          </a:bodyPr>
          <a:lstStyle/>
          <a:p>
            <a:r>
              <a:rPr lang="en-US" sz="2400" dirty="0"/>
              <a:t>Total dose (mg/kg)</a:t>
            </a:r>
          </a:p>
        </p:txBody>
      </p:sp>
      <p:grpSp>
        <p:nvGrpSpPr>
          <p:cNvPr id="16" name="Group 15"/>
          <p:cNvGrpSpPr/>
          <p:nvPr/>
        </p:nvGrpSpPr>
        <p:grpSpPr>
          <a:xfrm>
            <a:off x="8153400" y="1752600"/>
            <a:ext cx="904125" cy="2856142"/>
            <a:chOff x="5114543" y="3710685"/>
            <a:chExt cx="1156116" cy="3652186"/>
          </a:xfrm>
        </p:grpSpPr>
        <p:pic>
          <p:nvPicPr>
            <p:cNvPr id="23" name="Picture 22"/>
            <p:cNvPicPr>
              <a:picLocks noChangeAspect="1"/>
            </p:cNvPicPr>
            <p:nvPr/>
          </p:nvPicPr>
          <p:blipFill rotWithShape="1">
            <a:blip r:embed="rId3"/>
            <a:srcRect l="57106" t="16894" r="33902" b="69431"/>
            <a:stretch/>
          </p:blipFill>
          <p:spPr>
            <a:xfrm>
              <a:off x="5114543" y="6448370"/>
              <a:ext cx="1096396" cy="914501"/>
            </a:xfrm>
            <a:prstGeom prst="rect">
              <a:avLst/>
            </a:prstGeom>
          </p:spPr>
        </p:pic>
        <p:pic>
          <p:nvPicPr>
            <p:cNvPr id="24" name="Picture 23"/>
            <p:cNvPicPr>
              <a:picLocks noChangeAspect="1"/>
            </p:cNvPicPr>
            <p:nvPr/>
          </p:nvPicPr>
          <p:blipFill rotWithShape="1">
            <a:blip r:embed="rId4"/>
            <a:srcRect l="57681" t="47960" r="33483" b="12276"/>
            <a:stretch/>
          </p:blipFill>
          <p:spPr>
            <a:xfrm>
              <a:off x="5193365" y="3710685"/>
              <a:ext cx="1077294" cy="2659291"/>
            </a:xfrm>
            <a:prstGeom prst="rect">
              <a:avLst/>
            </a:prstGeom>
          </p:spPr>
        </p:pic>
      </p:grpSp>
      <p:grpSp>
        <p:nvGrpSpPr>
          <p:cNvPr id="26" name="Group 25"/>
          <p:cNvGrpSpPr/>
          <p:nvPr/>
        </p:nvGrpSpPr>
        <p:grpSpPr>
          <a:xfrm>
            <a:off x="9028417" y="1524000"/>
            <a:ext cx="801383" cy="3092784"/>
            <a:chOff x="4165344" y="3408088"/>
            <a:chExt cx="1024739" cy="3954783"/>
          </a:xfrm>
        </p:grpSpPr>
        <p:pic>
          <p:nvPicPr>
            <p:cNvPr id="28" name="Picture 27"/>
            <p:cNvPicPr>
              <a:picLocks noChangeAspect="1"/>
            </p:cNvPicPr>
            <p:nvPr/>
          </p:nvPicPr>
          <p:blipFill rotWithShape="1">
            <a:blip r:embed="rId3"/>
            <a:srcRect l="49321" t="16894" r="42274" b="69431"/>
            <a:stretch/>
          </p:blipFill>
          <p:spPr>
            <a:xfrm>
              <a:off x="4165344" y="6448370"/>
              <a:ext cx="1024739" cy="914501"/>
            </a:xfrm>
            <a:prstGeom prst="rect">
              <a:avLst/>
            </a:prstGeom>
          </p:spPr>
        </p:pic>
        <p:pic>
          <p:nvPicPr>
            <p:cNvPr id="29" name="Picture 28"/>
            <p:cNvPicPr>
              <a:picLocks noChangeAspect="1"/>
            </p:cNvPicPr>
            <p:nvPr/>
          </p:nvPicPr>
          <p:blipFill rotWithShape="1">
            <a:blip r:embed="rId4"/>
            <a:srcRect l="50328" t="43435" r="42561" b="12276"/>
            <a:stretch/>
          </p:blipFill>
          <p:spPr>
            <a:xfrm>
              <a:off x="4296720" y="3408088"/>
              <a:ext cx="867089" cy="2961888"/>
            </a:xfrm>
            <a:prstGeom prst="rect">
              <a:avLst/>
            </a:prstGeom>
          </p:spPr>
        </p:pic>
      </p:grpSp>
      <p:grpSp>
        <p:nvGrpSpPr>
          <p:cNvPr id="30" name="Group 29"/>
          <p:cNvGrpSpPr/>
          <p:nvPr/>
        </p:nvGrpSpPr>
        <p:grpSpPr>
          <a:xfrm>
            <a:off x="9867525" y="762000"/>
            <a:ext cx="800475" cy="3865578"/>
            <a:chOff x="6167973" y="2419906"/>
            <a:chExt cx="1023578" cy="4942965"/>
          </a:xfrm>
        </p:grpSpPr>
        <p:pic>
          <p:nvPicPr>
            <p:cNvPr id="31" name="Picture 30"/>
            <p:cNvPicPr>
              <a:picLocks noChangeAspect="1"/>
            </p:cNvPicPr>
            <p:nvPr/>
          </p:nvPicPr>
          <p:blipFill rotWithShape="1">
            <a:blip r:embed="rId3"/>
            <a:srcRect l="65746" t="16894" r="25859" b="69431"/>
            <a:stretch/>
          </p:blipFill>
          <p:spPr>
            <a:xfrm>
              <a:off x="6167973" y="6448370"/>
              <a:ext cx="1023578" cy="914501"/>
            </a:xfrm>
            <a:prstGeom prst="rect">
              <a:avLst/>
            </a:prstGeom>
          </p:spPr>
        </p:pic>
        <p:pic>
          <p:nvPicPr>
            <p:cNvPr id="32" name="Picture 31"/>
            <p:cNvPicPr>
              <a:picLocks noChangeAspect="1"/>
            </p:cNvPicPr>
            <p:nvPr/>
          </p:nvPicPr>
          <p:blipFill rotWithShape="1">
            <a:blip r:embed="rId4"/>
            <a:srcRect l="65691" t="28659" r="26211" b="12276"/>
            <a:stretch/>
          </p:blipFill>
          <p:spPr>
            <a:xfrm>
              <a:off x="6169936" y="2419906"/>
              <a:ext cx="987368" cy="3950070"/>
            </a:xfrm>
            <a:prstGeom prst="rect">
              <a:avLst/>
            </a:prstGeom>
          </p:spPr>
        </p:pic>
      </p:grpSp>
      <p:sp>
        <p:nvSpPr>
          <p:cNvPr id="6" name="TextBox 5"/>
          <p:cNvSpPr txBox="1"/>
          <p:nvPr/>
        </p:nvSpPr>
        <p:spPr>
          <a:xfrm>
            <a:off x="7239000" y="5257800"/>
            <a:ext cx="3291735" cy="461665"/>
          </a:xfrm>
          <a:prstGeom prst="rect">
            <a:avLst/>
          </a:prstGeom>
          <a:noFill/>
        </p:spPr>
        <p:txBody>
          <a:bodyPr wrap="none" rtlCol="0">
            <a:spAutoFit/>
          </a:bodyPr>
          <a:lstStyle/>
          <a:p>
            <a:r>
              <a:rPr lang="en-US" sz="2400" dirty="0"/>
              <a:t>(Re-drawn from Lu et al.)</a:t>
            </a:r>
          </a:p>
        </p:txBody>
      </p:sp>
    </p:spTree>
    <p:extLst>
      <p:ext uri="{BB962C8B-B14F-4D97-AF65-F5344CB8AC3E}">
        <p14:creationId xmlns:p14="http://schemas.microsoft.com/office/powerpoint/2010/main" val="2973136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6858000" cy="1143000"/>
          </a:xfrm>
        </p:spPr>
        <p:txBody>
          <a:bodyPr/>
          <a:lstStyle/>
          <a:p>
            <a:pPr algn="l"/>
            <a:r>
              <a:rPr lang="zh-TW" altLang="en-US" sz="3600" dirty="0">
                <a:solidFill>
                  <a:srgbClr val="FF0000"/>
                </a:solidFill>
              </a:rPr>
              <a:t>漢</a:t>
            </a:r>
            <a:r>
              <a:rPr lang="zh-TW" altLang="en-US" sz="3600" dirty="0"/>
              <a:t>防己 </a:t>
            </a:r>
            <a:r>
              <a:rPr lang="en-US" altLang="zh-TW" sz="3600" dirty="0"/>
              <a:t>/ </a:t>
            </a:r>
            <a:r>
              <a:rPr lang="zh-CN" altLang="en-US" sz="3600" b="1" dirty="0">
                <a:solidFill>
                  <a:srgbClr val="FF0000"/>
                </a:solidFill>
              </a:rPr>
              <a:t>汉</a:t>
            </a:r>
            <a:r>
              <a:rPr lang="zh-CN" altLang="en-US" sz="3600" b="1" dirty="0"/>
              <a:t>防己</a:t>
            </a:r>
            <a:r>
              <a:rPr lang="en-US" altLang="zh-CN" sz="3600" dirty="0"/>
              <a:t>,</a:t>
            </a:r>
            <a:r>
              <a:rPr lang="en-US" sz="3600" dirty="0"/>
              <a:t> </a:t>
            </a:r>
            <a:r>
              <a:rPr lang="en-US" sz="3600" b="1" dirty="0">
                <a:solidFill>
                  <a:srgbClr val="FF0000"/>
                </a:solidFill>
              </a:rPr>
              <a:t>hàn</a:t>
            </a:r>
            <a:r>
              <a:rPr lang="en-US" sz="3600" dirty="0"/>
              <a:t> </a:t>
            </a:r>
            <a:r>
              <a:rPr lang="en-US" sz="3600" dirty="0" err="1"/>
              <a:t>fáng</a:t>
            </a:r>
            <a:r>
              <a:rPr lang="en-US" sz="3600" dirty="0"/>
              <a:t> </a:t>
            </a:r>
            <a:r>
              <a:rPr lang="en-US" sz="3600" dirty="0" err="1"/>
              <a:t>jǐ</a:t>
            </a:r>
            <a:br>
              <a:rPr lang="en-US" altLang="zh-CN" sz="3600" dirty="0"/>
            </a:br>
            <a:r>
              <a:rPr lang="en-US" altLang="zh-CN" sz="3600" dirty="0"/>
              <a:t>(genus </a:t>
            </a:r>
            <a:r>
              <a:rPr lang="en-US" altLang="zh-CN" sz="3600" i="1" dirty="0"/>
              <a:t>Stephania</a:t>
            </a:r>
            <a:r>
              <a:rPr lang="en-US" altLang="zh-CN" sz="3600" dirty="0"/>
              <a:t> – no AA)</a:t>
            </a:r>
            <a:endParaRPr lang="en-US" sz="3600" dirty="0"/>
          </a:p>
        </p:txBody>
      </p:sp>
      <p:pic>
        <p:nvPicPr>
          <p:cNvPr id="3" name="Picture 2"/>
          <p:cNvPicPr>
            <a:picLocks noChangeAspect="1"/>
          </p:cNvPicPr>
          <p:nvPr/>
        </p:nvPicPr>
        <p:blipFill rotWithShape="1">
          <a:blip r:embed="rId2"/>
          <a:srcRect l="22416" t="41663" r="19677" b="17929"/>
          <a:stretch/>
        </p:blipFill>
        <p:spPr>
          <a:xfrm>
            <a:off x="1447800" y="1905000"/>
            <a:ext cx="8686800" cy="3618518"/>
          </a:xfrm>
          <a:prstGeom prst="rect">
            <a:avLst/>
          </a:prstGeom>
        </p:spPr>
      </p:pic>
    </p:spTree>
    <p:extLst>
      <p:ext uri="{BB962C8B-B14F-4D97-AF65-F5344CB8AC3E}">
        <p14:creationId xmlns:p14="http://schemas.microsoft.com/office/powerpoint/2010/main" val="3171586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669</TotalTime>
  <Words>4822</Words>
  <Application>Microsoft Office PowerPoint</Application>
  <PresentationFormat>Widescreen</PresentationFormat>
  <Paragraphs>584</Paragraphs>
  <Slides>82</Slides>
  <Notes>23</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DejaVu Sans</vt:lpstr>
      <vt:lpstr>Roboto</vt:lpstr>
      <vt:lpstr>Arial</vt:lpstr>
      <vt:lpstr>Calibri</vt:lpstr>
      <vt:lpstr>Cambria Math</vt:lpstr>
      <vt:lpstr>Times New Roman</vt:lpstr>
      <vt:lpstr>Office Theme</vt:lpstr>
      <vt:lpstr>Mutational signatures:  What caused the mutations in these cancers?  Why do we care? </vt:lpstr>
      <vt:lpstr>Outline</vt:lpstr>
      <vt:lpstr>What are mutational signatures and what are they good for?  Example: Aristolochic acid</vt:lpstr>
      <vt:lpstr>Aristolochic acids and relatives “AA”</vt:lpstr>
      <vt:lpstr> Plants with AA widely used as herbal medicine</vt:lpstr>
      <vt:lpstr>Not just Chinese herbal medicine</vt:lpstr>
      <vt:lpstr>AA: well-known nephrotoxins</vt:lpstr>
      <vt:lpstr>1990s: AA emerges as a human health problem</vt:lpstr>
      <vt:lpstr>漢防己 / 汉防己, hàn fáng jǐ (genus Stephania – no AA)</vt:lpstr>
      <vt:lpstr>廣防己/广防己, guǎng fáng jǐ (genus Aristolochia – has AA)</vt:lpstr>
      <vt:lpstr>PowerPoint Presentation</vt:lpstr>
      <vt:lpstr>Quick review: somatic mutations</vt:lpstr>
      <vt:lpstr>PowerPoint Presentation</vt:lpstr>
      <vt:lpstr>PowerPoint Presentation</vt:lpstr>
      <vt:lpstr>PowerPoint Presentation</vt:lpstr>
      <vt:lpstr>PowerPoint Presentation</vt:lpstr>
      <vt:lpstr>Mutational signature in an AA-exposed upper tract urothelial carcinoma</vt:lpstr>
      <vt:lpstr>Mutational signature in an AA-exposed upper tract urothelial carcinoma</vt:lpstr>
      <vt:lpstr>6 years ago (2013): AA in upper tract urothelial cancer and cell lines</vt:lpstr>
      <vt:lpstr>3 years ago:  AA in multiple tumor types</vt:lpstr>
      <vt:lpstr>Taiwan a known hotspot for AA exposure AA in liver cancer not studied</vt:lpstr>
      <vt:lpstr>78% of Taiwan liver cancers (HCCs) had the AA signature</vt:lpstr>
      <vt:lpstr>How extensive is AA exposure in &gt; 1,600 liver cancers around the world?</vt:lpstr>
      <vt:lpstr>Prevalent AA exposure across &gt; 1,600 liver cancers</vt:lpstr>
      <vt:lpstr>PowerPoint Presentation</vt:lpstr>
      <vt:lpstr>AA can cause liver cancer</vt:lpstr>
      <vt:lpstr>Computational analysis of mutational signatures: State of the art</vt:lpstr>
      <vt:lpstr>What questions do we want to answer?</vt:lpstr>
      <vt:lpstr>What questions do we want to answer?</vt:lpstr>
      <vt:lpstr>Many signatures have been extracted and many have been confirmed by additional evidence</vt:lpstr>
      <vt:lpstr>Sometimes a spectrum is dominated by 1 signature (Herbal medicine aristolochic acid mutations in multiple cancer types)</vt:lpstr>
      <vt:lpstr>More often, spectra consist of superimposed mutations from multiple processes</vt:lpstr>
      <vt:lpstr>More often, spectra consist of superimposed mutations from multiple processes</vt:lpstr>
      <vt:lpstr>More often, spectra consist of superimposed mutations from multiple processes</vt:lpstr>
      <vt:lpstr>More often, spectra consist of superimposed mutations from multiple processes</vt:lpstr>
      <vt:lpstr>Cosine similarity versus Euclidean distance</vt:lpstr>
      <vt:lpstr>Data mining can tease apart signatures in large sets of spectra</vt:lpstr>
      <vt:lpstr>Many techniques for extraction are based on   non-negative matrix factorization (NMF)</vt:lpstr>
      <vt:lpstr>Many techniques for mutational signature extraction are based on non-negative matrix factorization (NMF)</vt:lpstr>
      <vt:lpstr>General observations on NMF</vt:lpstr>
      <vt:lpstr>NMF example: SigProfilerExtractor</vt:lpstr>
      <vt:lpstr>SigProfilerExtractor runs NMFs over multiple iterations of bootstrapped data</vt:lpstr>
      <vt:lpstr>SigProfilerExtractor: Selecting the number of signatures</vt:lpstr>
      <vt:lpstr>Known issues with approaches based on non-negative matrix factorization (NMF)</vt:lpstr>
      <vt:lpstr>Sparsity and plausibility</vt:lpstr>
      <vt:lpstr>PowerPoint Presentation</vt:lpstr>
      <vt:lpstr>Signature discovery is not a purely algorithmic process: How to assess results (1)</vt:lpstr>
      <vt:lpstr>Signature discovery is not a purely algorithmic process: How to assess results (2)</vt:lpstr>
      <vt:lpstr>Known problems: bleeding</vt:lpstr>
      <vt:lpstr>Known problem: over-splitting  (from a different synthetic data set)</vt:lpstr>
      <vt:lpstr>Important unsolved problems in mutational signature analysis</vt:lpstr>
      <vt:lpstr>What questions do we want to answer?</vt:lpstr>
      <vt:lpstr>What questions do we want to answer?</vt:lpstr>
      <vt:lpstr>General issues with attribution</vt:lpstr>
      <vt:lpstr>Example: several lung cancers (squamous)  We simply optimized coefficients of each signature to minimize reconstruction error (45 signatures assigned)  Good reconstructions but bad models of reality  (Signatures from Alexandrov, L.B., Kim, J., Haradhvala, N.J. et al. The repertoire of mutational signatures in human cancer. Nature 578, 94–101 (2020). https://doi.org/10.1038/s41586-020-1943-3)</vt:lpstr>
      <vt:lpstr>Impose some sparsity by requiring minimum number of mutations (30 signatures assigned) Still a good reconstruction but  a bad model of reality</vt:lpstr>
      <vt:lpstr>Considering only mutations found in lung cancer (squamous)  Much better</vt:lpstr>
      <vt:lpstr>Considering only mutations found in lung cancer (squamous)  Much better</vt:lpstr>
      <vt:lpstr>What questions do we want to answer?</vt:lpstr>
      <vt:lpstr>PowerPoint Presentation</vt:lpstr>
      <vt:lpstr>PowerPoint Presentation</vt:lpstr>
      <vt:lpstr>PowerPoint Presentation</vt:lpstr>
      <vt:lpstr>PowerPoint Presentation</vt:lpstr>
      <vt:lpstr>We reject the null hypothesis that the reconstruction of the spectrum without the AA signature is as good as the reconstruction with the AA signature</vt:lpstr>
      <vt:lpstr>Can extend the signature presence test to sets of signatures  “Is this set of signatures needed to plausibly account for this spectrum?”</vt:lpstr>
      <vt:lpstr>This means we can find all subsets of signatures that can plausibly account for a spectrum  (usually more than one such subset) </vt:lpstr>
      <vt:lpstr>We can then search among subsets of signatures that can plausibly explain the spectrum to find the “best” subset</vt:lpstr>
      <vt:lpstr>Example of multiple plausible reconstructions</vt:lpstr>
      <vt:lpstr>What questions do we want to answer?</vt:lpstr>
      <vt:lpstr>Considering only mutations found in lung cancer (squamous)  Much better</vt:lpstr>
      <vt:lpstr>A notion of the “best” subset among the subsets that can plausibly explain the spectrum</vt:lpstr>
      <vt:lpstr>Very rare signatures in squamous cell lung cancer (SBS18, SBS29, SBS44) no longer attributed  SBS40 (found in 5% of squamous lung cancer) probably needs more investigation</vt:lpstr>
      <vt:lpstr>Summary</vt:lpstr>
      <vt:lpstr>Summary</vt:lpstr>
      <vt:lpstr>Prevalent AA exposure across &gt; 1,600 liver cancers</vt:lpstr>
      <vt:lpstr>What questions do we want to answer?</vt:lpstr>
      <vt:lpstr>What questions do we want to answer?</vt:lpstr>
      <vt:lpstr>What questions do we want to answer?</vt:lpstr>
      <vt:lpstr>Acknowledgements for AA in Liver Cancer</vt:lpstr>
      <vt:lpstr>PowerPoint Presentation</vt:lpstr>
      <vt:lpstr>PowerPoint Presentation</vt:lpstr>
      <vt:lpstr>AA causes liver cancer in mice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Mutational signatures:  What caused the mutations in these cancers?  Why do we care? </dc:title>
  <dc:creator>ROZEN STEVEN</dc:creator>
  <cp:lastModifiedBy>ROZEN STEVEN</cp:lastModifiedBy>
  <cp:revision>53</cp:revision>
  <dcterms:created xsi:type="dcterms:W3CDTF">2020-11-26T11:06:34Z</dcterms:created>
  <dcterms:modified xsi:type="dcterms:W3CDTF">2020-11-27T12:49:16Z</dcterms:modified>
</cp:coreProperties>
</file>